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6"/>
  </p:notesMasterIdLst>
  <p:sldIdLst>
    <p:sldId id="256" r:id="rId2"/>
    <p:sldId id="257" r:id="rId3"/>
    <p:sldId id="271" r:id="rId4"/>
    <p:sldId id="260" r:id="rId5"/>
    <p:sldId id="273" r:id="rId6"/>
    <p:sldId id="274" r:id="rId7"/>
    <p:sldId id="258" r:id="rId8"/>
    <p:sldId id="259" r:id="rId9"/>
    <p:sldId id="268" r:id="rId10"/>
    <p:sldId id="269" r:id="rId11"/>
    <p:sldId id="266" r:id="rId12"/>
    <p:sldId id="265" r:id="rId13"/>
    <p:sldId id="264" r:id="rId14"/>
    <p:sldId id="261" r:id="rId15"/>
    <p:sldId id="262" r:id="rId16"/>
    <p:sldId id="263" r:id="rId17"/>
    <p:sldId id="267" r:id="rId18"/>
    <p:sldId id="270" r:id="rId19"/>
    <p:sldId id="275" r:id="rId20"/>
    <p:sldId id="276" r:id="rId21"/>
    <p:sldId id="278" r:id="rId22"/>
    <p:sldId id="280" r:id="rId23"/>
    <p:sldId id="297" r:id="rId24"/>
    <p:sldId id="299" r:id="rId25"/>
    <p:sldId id="300" r:id="rId26"/>
    <p:sldId id="304" r:id="rId27"/>
    <p:sldId id="301" r:id="rId28"/>
    <p:sldId id="282" r:id="rId29"/>
    <p:sldId id="283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77" r:id="rId42"/>
    <p:sldId id="279" r:id="rId43"/>
    <p:sldId id="306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DD6D6-A357-FE6B-2E3E-0CF37BFCF743}" v="1701" dt="2024-01-22T13:02:24.895"/>
    <p1510:client id="{735EBCFE-EBAA-C8C1-F9AA-CFD4D01A936B}" v="25" dt="2024-01-21T13:05:38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84818-00F7-492D-B157-2DDE18A27F6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44C1B-5903-41C1-9400-68C31A82134E}">
      <dgm:prSet phldrT="[Text]" phldr="0"/>
      <dgm:spPr/>
      <dgm:t>
        <a:bodyPr/>
        <a:lstStyle/>
        <a:p>
          <a:r>
            <a:rPr lang="en-US" dirty="0">
              <a:latin typeface="Century Gothic" panose="020B0502020202020204"/>
            </a:rPr>
            <a:t>Explain</a:t>
          </a:r>
          <a:endParaRPr lang="en-US" dirty="0"/>
        </a:p>
      </dgm:t>
    </dgm:pt>
    <dgm:pt modelId="{7BB8BD3F-ACF2-4535-9F80-C863CB4900C2}" type="parTrans" cxnId="{9F550A3F-83DB-498B-979A-C2A206F11BFB}">
      <dgm:prSet/>
      <dgm:spPr/>
      <dgm:t>
        <a:bodyPr/>
        <a:lstStyle/>
        <a:p>
          <a:endParaRPr lang="en-US"/>
        </a:p>
      </dgm:t>
    </dgm:pt>
    <dgm:pt modelId="{DDA795E1-60C4-49DE-9A08-5FFC049E439C}" type="sibTrans" cxnId="{9F550A3F-83DB-498B-979A-C2A206F11BFB}">
      <dgm:prSet/>
      <dgm:spPr/>
      <dgm:t>
        <a:bodyPr/>
        <a:lstStyle/>
        <a:p>
          <a:endParaRPr lang="en-US"/>
        </a:p>
      </dgm:t>
    </dgm:pt>
    <dgm:pt modelId="{01B530CD-3D14-4918-ADB5-C0D721914FBE}">
      <dgm:prSet phldrT="[Text]" phldr="0"/>
      <dgm:spPr/>
      <dgm:t>
        <a:bodyPr/>
        <a:lstStyle/>
        <a:p>
          <a:r>
            <a:rPr lang="en-US" dirty="0">
              <a:latin typeface="Century Gothic" panose="020B0502020202020204"/>
            </a:rPr>
            <a:t>Demonstrate</a:t>
          </a:r>
          <a:endParaRPr lang="en-US" dirty="0"/>
        </a:p>
      </dgm:t>
    </dgm:pt>
    <dgm:pt modelId="{70E15C2A-576B-4719-BEE5-EF52B65F3C5B}" type="parTrans" cxnId="{E145F038-B198-489E-A6CA-EEA0DB1AE560}">
      <dgm:prSet/>
      <dgm:spPr/>
      <dgm:t>
        <a:bodyPr/>
        <a:lstStyle/>
        <a:p>
          <a:endParaRPr lang="en-US"/>
        </a:p>
      </dgm:t>
    </dgm:pt>
    <dgm:pt modelId="{2674BEEF-02DB-4104-B848-C4136087E751}" type="sibTrans" cxnId="{E145F038-B198-489E-A6CA-EEA0DB1AE560}">
      <dgm:prSet/>
      <dgm:spPr/>
      <dgm:t>
        <a:bodyPr/>
        <a:lstStyle/>
        <a:p>
          <a:endParaRPr lang="en-US"/>
        </a:p>
      </dgm:t>
    </dgm:pt>
    <dgm:pt modelId="{AF86697F-0787-419A-B59F-879D816AEE47}">
      <dgm:prSet phldrT="[Text]" phldr="0"/>
      <dgm:spPr/>
      <dgm:t>
        <a:bodyPr/>
        <a:lstStyle/>
        <a:p>
          <a:r>
            <a:rPr lang="en-US" dirty="0">
              <a:latin typeface="Century Gothic" panose="020B0502020202020204"/>
            </a:rPr>
            <a:t>Together</a:t>
          </a:r>
          <a:endParaRPr lang="en-US" dirty="0"/>
        </a:p>
      </dgm:t>
    </dgm:pt>
    <dgm:pt modelId="{F148C456-BA79-4AA2-82A6-57CAF863B2DC}" type="parTrans" cxnId="{FCE0073C-BCC6-4566-9722-0D8BDFFC0AB2}">
      <dgm:prSet/>
      <dgm:spPr/>
      <dgm:t>
        <a:bodyPr/>
        <a:lstStyle/>
        <a:p>
          <a:endParaRPr lang="en-US"/>
        </a:p>
      </dgm:t>
    </dgm:pt>
    <dgm:pt modelId="{643CDF39-AB31-4052-85EA-678BF00DFD2E}" type="sibTrans" cxnId="{FCE0073C-BCC6-4566-9722-0D8BDFFC0AB2}">
      <dgm:prSet/>
      <dgm:spPr/>
      <dgm:t>
        <a:bodyPr/>
        <a:lstStyle/>
        <a:p>
          <a:endParaRPr lang="en-US"/>
        </a:p>
      </dgm:t>
    </dgm:pt>
    <dgm:pt modelId="{A87C45B4-E6A8-46F7-AA02-968E1CE1EB49}">
      <dgm:prSet phldrT="[Text]" phldr="0"/>
      <dgm:spPr/>
      <dgm:t>
        <a:bodyPr/>
        <a:lstStyle/>
        <a:p>
          <a:r>
            <a:rPr lang="en-US" dirty="0">
              <a:latin typeface="Century Gothic" panose="020B0502020202020204"/>
            </a:rPr>
            <a:t>Support</a:t>
          </a:r>
          <a:endParaRPr lang="en-US" dirty="0"/>
        </a:p>
      </dgm:t>
    </dgm:pt>
    <dgm:pt modelId="{BF64664B-94D3-463B-B986-AC983A178933}" type="parTrans" cxnId="{38B56202-8FCB-492F-BB30-CBD1FEA3165F}">
      <dgm:prSet/>
      <dgm:spPr/>
      <dgm:t>
        <a:bodyPr/>
        <a:lstStyle/>
        <a:p>
          <a:endParaRPr lang="en-US"/>
        </a:p>
      </dgm:t>
    </dgm:pt>
    <dgm:pt modelId="{426639FE-1D54-42A4-A2A8-866C2CECE8BF}" type="sibTrans" cxnId="{38B56202-8FCB-492F-BB30-CBD1FEA3165F}">
      <dgm:prSet/>
      <dgm:spPr/>
      <dgm:t>
        <a:bodyPr/>
        <a:lstStyle/>
        <a:p>
          <a:endParaRPr lang="en-US"/>
        </a:p>
      </dgm:t>
    </dgm:pt>
    <dgm:pt modelId="{FDABB74E-36DC-437F-9F32-B60E97E433BE}">
      <dgm:prSet phldrT="[Text]" phldr="0"/>
      <dgm:spPr/>
      <dgm:t>
        <a:bodyPr/>
        <a:lstStyle/>
        <a:p>
          <a:r>
            <a:rPr lang="en-US" dirty="0">
              <a:latin typeface="Century Gothic" panose="020B0502020202020204"/>
            </a:rPr>
            <a:t>Independent</a:t>
          </a:r>
          <a:endParaRPr lang="en-US" dirty="0"/>
        </a:p>
      </dgm:t>
    </dgm:pt>
    <dgm:pt modelId="{DBA27160-8FE1-408A-9260-B49FF653B2F0}" type="parTrans" cxnId="{61A5D15E-6E0C-48F8-9BA2-D21EB7417ED1}">
      <dgm:prSet/>
      <dgm:spPr/>
      <dgm:t>
        <a:bodyPr/>
        <a:lstStyle/>
        <a:p>
          <a:endParaRPr lang="en-US"/>
        </a:p>
      </dgm:t>
    </dgm:pt>
    <dgm:pt modelId="{0AB578A3-770C-4F0D-9E6E-F8384539560B}" type="sibTrans" cxnId="{61A5D15E-6E0C-48F8-9BA2-D21EB7417ED1}">
      <dgm:prSet/>
      <dgm:spPr/>
      <dgm:t>
        <a:bodyPr/>
        <a:lstStyle/>
        <a:p>
          <a:endParaRPr lang="en-US"/>
        </a:p>
      </dgm:t>
    </dgm:pt>
    <dgm:pt modelId="{5B00DEA4-AFA0-4257-91B5-C92F44E6E8DE}" type="pres">
      <dgm:prSet presAssocID="{03884818-00F7-492D-B157-2DDE18A27F61}" presName="Name0" presStyleCnt="0">
        <dgm:presLayoutVars>
          <dgm:dir/>
          <dgm:resizeHandles val="exact"/>
        </dgm:presLayoutVars>
      </dgm:prSet>
      <dgm:spPr/>
    </dgm:pt>
    <dgm:pt modelId="{7FFC85D1-78AD-4CFE-B730-8219F81C5857}" type="pres">
      <dgm:prSet presAssocID="{03884818-00F7-492D-B157-2DDE18A27F61}" presName="cycle" presStyleCnt="0"/>
      <dgm:spPr/>
    </dgm:pt>
    <dgm:pt modelId="{2175E6B8-30AA-4203-BB69-D5548511916F}" type="pres">
      <dgm:prSet presAssocID="{1E444C1B-5903-41C1-9400-68C31A82134E}" presName="nodeFirstNode" presStyleLbl="node1" presStyleIdx="0" presStyleCnt="5">
        <dgm:presLayoutVars>
          <dgm:bulletEnabled val="1"/>
        </dgm:presLayoutVars>
      </dgm:prSet>
      <dgm:spPr/>
    </dgm:pt>
    <dgm:pt modelId="{671AA30F-AE4E-4794-9914-901650F85BC7}" type="pres">
      <dgm:prSet presAssocID="{DDA795E1-60C4-49DE-9A08-5FFC049E439C}" presName="sibTransFirstNode" presStyleLbl="bgShp" presStyleIdx="0" presStyleCnt="1"/>
      <dgm:spPr/>
    </dgm:pt>
    <dgm:pt modelId="{2D233851-5B7F-4873-B852-8FD32FAB698E}" type="pres">
      <dgm:prSet presAssocID="{01B530CD-3D14-4918-ADB5-C0D721914FBE}" presName="nodeFollowingNodes" presStyleLbl="node1" presStyleIdx="1" presStyleCnt="5">
        <dgm:presLayoutVars>
          <dgm:bulletEnabled val="1"/>
        </dgm:presLayoutVars>
      </dgm:prSet>
      <dgm:spPr/>
    </dgm:pt>
    <dgm:pt modelId="{28F0032B-04A8-43B8-9229-B02DD0EE395B}" type="pres">
      <dgm:prSet presAssocID="{AF86697F-0787-419A-B59F-879D816AEE47}" presName="nodeFollowingNodes" presStyleLbl="node1" presStyleIdx="2" presStyleCnt="5">
        <dgm:presLayoutVars>
          <dgm:bulletEnabled val="1"/>
        </dgm:presLayoutVars>
      </dgm:prSet>
      <dgm:spPr/>
    </dgm:pt>
    <dgm:pt modelId="{749D45C9-44A9-4305-94E4-02205C1441BD}" type="pres">
      <dgm:prSet presAssocID="{A87C45B4-E6A8-46F7-AA02-968E1CE1EB49}" presName="nodeFollowingNodes" presStyleLbl="node1" presStyleIdx="3" presStyleCnt="5">
        <dgm:presLayoutVars>
          <dgm:bulletEnabled val="1"/>
        </dgm:presLayoutVars>
      </dgm:prSet>
      <dgm:spPr/>
    </dgm:pt>
    <dgm:pt modelId="{956EE7DC-67D1-46F0-B3A4-DB582AF96D44}" type="pres">
      <dgm:prSet presAssocID="{FDABB74E-36DC-437F-9F32-B60E97E433B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8B56202-8FCB-492F-BB30-CBD1FEA3165F}" srcId="{03884818-00F7-492D-B157-2DDE18A27F61}" destId="{A87C45B4-E6A8-46F7-AA02-968E1CE1EB49}" srcOrd="3" destOrd="0" parTransId="{BF64664B-94D3-463B-B986-AC983A178933}" sibTransId="{426639FE-1D54-42A4-A2A8-866C2CECE8BF}"/>
    <dgm:cxn modelId="{5B734E0F-16FF-421E-9312-670FF9ABAD0A}" type="presOf" srcId="{DDA795E1-60C4-49DE-9A08-5FFC049E439C}" destId="{671AA30F-AE4E-4794-9914-901650F85BC7}" srcOrd="0" destOrd="0" presId="urn:microsoft.com/office/officeart/2005/8/layout/cycle3"/>
    <dgm:cxn modelId="{01FFF32E-CE76-404E-828B-22E23DC73E96}" type="presOf" srcId="{03884818-00F7-492D-B157-2DDE18A27F61}" destId="{5B00DEA4-AFA0-4257-91B5-C92F44E6E8DE}" srcOrd="0" destOrd="0" presId="urn:microsoft.com/office/officeart/2005/8/layout/cycle3"/>
    <dgm:cxn modelId="{E145F038-B198-489E-A6CA-EEA0DB1AE560}" srcId="{03884818-00F7-492D-B157-2DDE18A27F61}" destId="{01B530CD-3D14-4918-ADB5-C0D721914FBE}" srcOrd="1" destOrd="0" parTransId="{70E15C2A-576B-4719-BEE5-EF52B65F3C5B}" sibTransId="{2674BEEF-02DB-4104-B848-C4136087E751}"/>
    <dgm:cxn modelId="{FCE0073C-BCC6-4566-9722-0D8BDFFC0AB2}" srcId="{03884818-00F7-492D-B157-2DDE18A27F61}" destId="{AF86697F-0787-419A-B59F-879D816AEE47}" srcOrd="2" destOrd="0" parTransId="{F148C456-BA79-4AA2-82A6-57CAF863B2DC}" sibTransId="{643CDF39-AB31-4052-85EA-678BF00DFD2E}"/>
    <dgm:cxn modelId="{9F550A3F-83DB-498B-979A-C2A206F11BFB}" srcId="{03884818-00F7-492D-B157-2DDE18A27F61}" destId="{1E444C1B-5903-41C1-9400-68C31A82134E}" srcOrd="0" destOrd="0" parTransId="{7BB8BD3F-ACF2-4535-9F80-C863CB4900C2}" sibTransId="{DDA795E1-60C4-49DE-9A08-5FFC049E439C}"/>
    <dgm:cxn modelId="{61A5D15E-6E0C-48F8-9BA2-D21EB7417ED1}" srcId="{03884818-00F7-492D-B157-2DDE18A27F61}" destId="{FDABB74E-36DC-437F-9F32-B60E97E433BE}" srcOrd="4" destOrd="0" parTransId="{DBA27160-8FE1-408A-9260-B49FF653B2F0}" sibTransId="{0AB578A3-770C-4F0D-9E6E-F8384539560B}"/>
    <dgm:cxn modelId="{F608D661-2CA6-46FD-A7F9-0A1F094FB10C}" type="presOf" srcId="{FDABB74E-36DC-437F-9F32-B60E97E433BE}" destId="{956EE7DC-67D1-46F0-B3A4-DB582AF96D44}" srcOrd="0" destOrd="0" presId="urn:microsoft.com/office/officeart/2005/8/layout/cycle3"/>
    <dgm:cxn modelId="{14D39968-7968-4728-8995-3AB4A2BA7159}" type="presOf" srcId="{1E444C1B-5903-41C1-9400-68C31A82134E}" destId="{2175E6B8-30AA-4203-BB69-D5548511916F}" srcOrd="0" destOrd="0" presId="urn:microsoft.com/office/officeart/2005/8/layout/cycle3"/>
    <dgm:cxn modelId="{A6343B4D-7D5B-4098-BCF1-7AF98AAD7E4F}" type="presOf" srcId="{01B530CD-3D14-4918-ADB5-C0D721914FBE}" destId="{2D233851-5B7F-4873-B852-8FD32FAB698E}" srcOrd="0" destOrd="0" presId="urn:microsoft.com/office/officeart/2005/8/layout/cycle3"/>
    <dgm:cxn modelId="{7095A473-3C50-402C-AF2C-6F408903C027}" type="presOf" srcId="{AF86697F-0787-419A-B59F-879D816AEE47}" destId="{28F0032B-04A8-43B8-9229-B02DD0EE395B}" srcOrd="0" destOrd="0" presId="urn:microsoft.com/office/officeart/2005/8/layout/cycle3"/>
    <dgm:cxn modelId="{079BEBC6-11AA-4BDF-8F6E-60682C780032}" type="presOf" srcId="{A87C45B4-E6A8-46F7-AA02-968E1CE1EB49}" destId="{749D45C9-44A9-4305-94E4-02205C1441BD}" srcOrd="0" destOrd="0" presId="urn:microsoft.com/office/officeart/2005/8/layout/cycle3"/>
    <dgm:cxn modelId="{B16EFFAD-3F24-4919-86B9-01A564EF3F7C}" type="presParOf" srcId="{5B00DEA4-AFA0-4257-91B5-C92F44E6E8DE}" destId="{7FFC85D1-78AD-4CFE-B730-8219F81C5857}" srcOrd="0" destOrd="0" presId="urn:microsoft.com/office/officeart/2005/8/layout/cycle3"/>
    <dgm:cxn modelId="{FB37C1F6-4A60-49EE-BD6F-E888796DA45A}" type="presParOf" srcId="{7FFC85D1-78AD-4CFE-B730-8219F81C5857}" destId="{2175E6B8-30AA-4203-BB69-D5548511916F}" srcOrd="0" destOrd="0" presId="urn:microsoft.com/office/officeart/2005/8/layout/cycle3"/>
    <dgm:cxn modelId="{96767476-200F-4B1E-A2BE-50E313857042}" type="presParOf" srcId="{7FFC85D1-78AD-4CFE-B730-8219F81C5857}" destId="{671AA30F-AE4E-4794-9914-901650F85BC7}" srcOrd="1" destOrd="0" presId="urn:microsoft.com/office/officeart/2005/8/layout/cycle3"/>
    <dgm:cxn modelId="{8F659289-6D72-4AE9-B094-49E07E42AAB1}" type="presParOf" srcId="{7FFC85D1-78AD-4CFE-B730-8219F81C5857}" destId="{2D233851-5B7F-4873-B852-8FD32FAB698E}" srcOrd="2" destOrd="0" presId="urn:microsoft.com/office/officeart/2005/8/layout/cycle3"/>
    <dgm:cxn modelId="{99C6C79B-C26F-40C1-AA96-4C09051E7B0E}" type="presParOf" srcId="{7FFC85D1-78AD-4CFE-B730-8219F81C5857}" destId="{28F0032B-04A8-43B8-9229-B02DD0EE395B}" srcOrd="3" destOrd="0" presId="urn:microsoft.com/office/officeart/2005/8/layout/cycle3"/>
    <dgm:cxn modelId="{BA3E1A1B-DFC8-4ADC-9CE3-B30876B11E2D}" type="presParOf" srcId="{7FFC85D1-78AD-4CFE-B730-8219F81C5857}" destId="{749D45C9-44A9-4305-94E4-02205C1441BD}" srcOrd="4" destOrd="0" presId="urn:microsoft.com/office/officeart/2005/8/layout/cycle3"/>
    <dgm:cxn modelId="{2EC52A5C-8375-48A4-90F7-52F9133490F8}" type="presParOf" srcId="{7FFC85D1-78AD-4CFE-B730-8219F81C5857}" destId="{956EE7DC-67D1-46F0-B3A4-DB582AF96D4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A30F-AE4E-4794-9914-901650F85BC7}">
      <dsp:nvSpPr>
        <dsp:cNvPr id="0" name=""/>
        <dsp:cNvSpPr/>
      </dsp:nvSpPr>
      <dsp:spPr>
        <a:xfrm>
          <a:off x="1927174" y="-21696"/>
          <a:ext cx="3726952" cy="3726952"/>
        </a:xfrm>
        <a:prstGeom prst="circularArrow">
          <a:avLst>
            <a:gd name="adj1" fmla="val 5544"/>
            <a:gd name="adj2" fmla="val 330680"/>
            <a:gd name="adj3" fmla="val 13778108"/>
            <a:gd name="adj4" fmla="val 1738463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5E6B8-30AA-4203-BB69-D5548511916F}">
      <dsp:nvSpPr>
        <dsp:cNvPr id="0" name=""/>
        <dsp:cNvSpPr/>
      </dsp:nvSpPr>
      <dsp:spPr>
        <a:xfrm>
          <a:off x="2918875" y="1592"/>
          <a:ext cx="1743551" cy="87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/>
            </a:rPr>
            <a:t>Explain</a:t>
          </a:r>
          <a:endParaRPr lang="en-US" sz="1800" kern="1200" dirty="0"/>
        </a:p>
      </dsp:txBody>
      <dsp:txXfrm>
        <a:off x="2961432" y="44149"/>
        <a:ext cx="1658437" cy="786661"/>
      </dsp:txXfrm>
    </dsp:sp>
    <dsp:sp modelId="{2D233851-5B7F-4873-B852-8FD32FAB698E}">
      <dsp:nvSpPr>
        <dsp:cNvPr id="0" name=""/>
        <dsp:cNvSpPr/>
      </dsp:nvSpPr>
      <dsp:spPr>
        <a:xfrm>
          <a:off x="4430407" y="1099784"/>
          <a:ext cx="1743551" cy="87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/>
            </a:rPr>
            <a:t>Demonstrate</a:t>
          </a:r>
          <a:endParaRPr lang="en-US" sz="1800" kern="1200" dirty="0"/>
        </a:p>
      </dsp:txBody>
      <dsp:txXfrm>
        <a:off x="4472964" y="1142341"/>
        <a:ext cx="1658437" cy="786661"/>
      </dsp:txXfrm>
    </dsp:sp>
    <dsp:sp modelId="{28F0032B-04A8-43B8-9229-B02DD0EE395B}">
      <dsp:nvSpPr>
        <dsp:cNvPr id="0" name=""/>
        <dsp:cNvSpPr/>
      </dsp:nvSpPr>
      <dsp:spPr>
        <a:xfrm>
          <a:off x="3853053" y="2876696"/>
          <a:ext cx="1743551" cy="87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/>
            </a:rPr>
            <a:t>Together</a:t>
          </a:r>
          <a:endParaRPr lang="en-US" sz="1800" kern="1200" dirty="0"/>
        </a:p>
      </dsp:txBody>
      <dsp:txXfrm>
        <a:off x="3895610" y="2919253"/>
        <a:ext cx="1658437" cy="786661"/>
      </dsp:txXfrm>
    </dsp:sp>
    <dsp:sp modelId="{749D45C9-44A9-4305-94E4-02205C1441BD}">
      <dsp:nvSpPr>
        <dsp:cNvPr id="0" name=""/>
        <dsp:cNvSpPr/>
      </dsp:nvSpPr>
      <dsp:spPr>
        <a:xfrm>
          <a:off x="1984697" y="2876696"/>
          <a:ext cx="1743551" cy="87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/>
            </a:rPr>
            <a:t>Support</a:t>
          </a:r>
          <a:endParaRPr lang="en-US" sz="1800" kern="1200" dirty="0"/>
        </a:p>
      </dsp:txBody>
      <dsp:txXfrm>
        <a:off x="2027254" y="2919253"/>
        <a:ext cx="1658437" cy="786661"/>
      </dsp:txXfrm>
    </dsp:sp>
    <dsp:sp modelId="{956EE7DC-67D1-46F0-B3A4-DB582AF96D44}">
      <dsp:nvSpPr>
        <dsp:cNvPr id="0" name=""/>
        <dsp:cNvSpPr/>
      </dsp:nvSpPr>
      <dsp:spPr>
        <a:xfrm>
          <a:off x="1407343" y="1099784"/>
          <a:ext cx="1743551" cy="87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/>
            </a:rPr>
            <a:t>Independent</a:t>
          </a:r>
          <a:endParaRPr lang="en-US" sz="1800" kern="1200" dirty="0"/>
        </a:p>
      </dsp:txBody>
      <dsp:txXfrm>
        <a:off x="1449900" y="1142341"/>
        <a:ext cx="1658437" cy="786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2E8A-46AA-4740-8DD9-FAE25496DDDB}" type="datetimeFigureOut"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A1AF-4EB4-40C9-AE38-6146B186EA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4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9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6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4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9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5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0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7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0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93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4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rryanaccounting.weebly.com/additional-resources25.html" TargetMode="External"/><Relationship Id="rId2" Type="http://schemas.openxmlformats.org/officeDocument/2006/relationships/hyperlink" Target="https://mrryanaccounting.weebly.com/additional-resourc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rryanaccounting.weebly.com/additional-resources14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rryanaccounting.weebly.com/uploads/3/8/8/6/3886874/2021_-_a._kenny_-_exam_paper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rryanaccounting.weebly.com/uploads/3/8/8/6/3886874/soletrader_-_self_assessment.pdf" TargetMode="External"/><Relationship Id="rId2" Type="http://schemas.openxmlformats.org/officeDocument/2006/relationships/hyperlink" Target="https://mrryanaccounting.weebly.com/uploads/3/8/8/6/3886874/support_material_-_a._kenny_2021_-_adjustment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rryanaccounting.weebly.com/soletrader.html" TargetMode="External"/><Relationship Id="rId5" Type="http://schemas.openxmlformats.org/officeDocument/2006/relationships/hyperlink" Target="https://hfclontarf-my.sharepoint.com/:x:/r/personal/jason_ryan_holyfaithclontarf_com/_layouts/15/Doc.aspx?sourcedoc=%7BE9C8DCBE-13C1-4830-8F69-F0C25B5D9402%7D&amp;file=2022%20-%20Adjustment%20Revision%20Cards.xlsx&amp;action=default&amp;mobileredirect=true" TargetMode="External"/><Relationship Id="rId4" Type="http://schemas.openxmlformats.org/officeDocument/2006/relationships/hyperlink" Target="https://mrryanaccounting.weebly.com/2021---a-kenn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rryanaccounting.weebly.com/uploads/3/8/8/6/3886874/bstai_limerick_session_1_-_company.pdf" TargetMode="External"/><Relationship Id="rId2" Type="http://schemas.openxmlformats.org/officeDocument/2006/relationships/hyperlink" Target="https://mrryanaccounting.weebly.com/uploads/3/8/8/6/3886874/bstai_limerick_session_1_-_sole_trader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rryanaccounting.weebly.com/uploads/3/8/8/6/3886874/question_5_analysis_-_past_papers.pdf" TargetMode="External"/><Relationship Id="rId2" Type="http://schemas.openxmlformats.org/officeDocument/2006/relationships/hyperlink" Target="https://mrryanaccounting.weebly.com/uploads/3/8/8/6/3886874/class_notes_-_interperation_of_account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rryanaccounting.weebly.com/interpertation-of-accounts-100-mark.html" TargetMode="External"/><Relationship Id="rId4" Type="http://schemas.openxmlformats.org/officeDocument/2006/relationships/hyperlink" Target="https://mrryanaccounting.weebly.com/additional-resources27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rryanaccounting.weebly.com/uploads/3/8/8/6/3886874/step_by_step_-2020_-__j_.berlin__suspense_.pdf" TargetMode="External"/><Relationship Id="rId2" Type="http://schemas.openxmlformats.org/officeDocument/2006/relationships/hyperlink" Target="https://mrryanaccounting.weebly.com/uploads/3/8/8/6/3886874/correction_of_errors_-_chapter_not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rryanaccounting.weebly.com/correction-of-errors-100-mark.html" TargetMode="External"/><Relationship Id="rId5" Type="http://schemas.openxmlformats.org/officeDocument/2006/relationships/hyperlink" Target="https://mrryanaccounting.weebly.com/2018---deb-m-mead-100-marks.html" TargetMode="External"/><Relationship Id="rId4" Type="http://schemas.openxmlformats.org/officeDocument/2006/relationships/hyperlink" Target="https://mrryanaccounting.weebly.com/uploads/3/8/8/6/3886874/suspense_account_checklist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fclontarf-my.sharepoint.com/personal/jason_ryan_holyfaithclontarf_com/_layouts/15/onedrive.aspx?login_hint=jason%2Eryan%40holyfaithclontarf%2Ecom&amp;id=%2Fpersonal%2Fjason%5Fryan%5Fholyfaithclontarf%5Fcom%2FDocuments%2FAccounting%2FChapter%2017%20%2D%20Cashflow%20Statements&amp;view=0" TargetMode="External"/><Relationship Id="rId2" Type="http://schemas.openxmlformats.org/officeDocument/2006/relationships/hyperlink" Target="https://hfclontarf-my.sharepoint.com/personal/jason_ryan_holyfaithclontarf_com/_layouts/15/onedrive.aspx?login_hint=jason%2Eryan%40holyfaithclontarf%2Ecom&amp;id=%2Fpersonal%2Fjason%5Fryan%5Fholyfaithclontarf%5Fcom%2FDocuments%2FAccounting%2FChapter%207%20%2D%20Correction%20of%20errors%20%28Suspense%29&amp;view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fclontarf-my.sharepoint.com/personal/jason_ryan_holyfaithclontarf_com/_layouts/15/onedrive.aspx?login_hint=jason%2Eryan%40holyfaithclontarf%2Ecom&amp;id=%2Fpersonal%2Fjason%5Fryan%5Fholyfaithclontarf%5Fcom%2FDocuments%2FAccounting%2FChapter%2015%20%2D%20Farm%20Accounts&amp;view=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s.ie/accountancy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rryanjcb.weebly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DesignPageV2.aspx?prevorigin=shell&amp;origin=NeoPortalPage&amp;subpage=design&amp;collectionid=9vynak9owmouwfpb1p6enq&amp;id=TSrkvz2DMkiBiw1cSmjbOiabnAmWc-FGqfu252rIk-FUOEE2Tk9FVURBSUpSSldNMjBVR08xVzhOVS4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s.ie/accountancy/" TargetMode="External"/><Relationship Id="rId2" Type="http://schemas.openxmlformats.org/officeDocument/2006/relationships/hyperlink" Target="https://www.scoilnet.i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@Topposcout" TargetMode="External"/><Relationship Id="rId4" Type="http://schemas.openxmlformats.org/officeDocument/2006/relationships/hyperlink" Target="https://www.youtube.com/@endafarrell3944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4a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hfc.weebly.com/" TargetMode="External"/><Relationship Id="rId2" Type="http://schemas.openxmlformats.org/officeDocument/2006/relationships/hyperlink" Target="https://mrryanaccounting.weeb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JasonRyanTeach" TargetMode="External"/><Relationship Id="rId5" Type="http://schemas.openxmlformats.org/officeDocument/2006/relationships/hyperlink" Target="https://www.youtube.com/@JasonRyanTeach" TargetMode="External"/><Relationship Id="rId4" Type="http://schemas.openxmlformats.org/officeDocument/2006/relationships/hyperlink" Target="https://mrryanjcb.weebly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Accounting Resources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Galway BSTAI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black question marks with one yellow question mark">
            <a:extLst>
              <a:ext uri="{FF2B5EF4-FFF2-40B4-BE49-F238E27FC236}">
                <a16:creationId xmlns:a16="http://schemas.microsoft.com/office/drawing/2014/main" id="{15C7F3D5-3B3C-874A-D655-449AACC7DA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09" r="18255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0F9F1-97DC-621B-30E7-97DE2F0E1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5115-D988-4C20-F2CE-D29F42CB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DF65BC-5720-4367-06B7-EF2E8155B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271811"/>
              </p:ext>
            </p:extLst>
          </p:nvPr>
        </p:nvGraphicFramePr>
        <p:xfrm>
          <a:off x="1295400" y="2557463"/>
          <a:ext cx="960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37367937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72289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6th Year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Question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aramond"/>
                        </a:rPr>
                        <a:t>5. Correction of Errors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11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2. Question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aramond"/>
                        </a:rPr>
                        <a:t>6. Control accounts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8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Ratios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7. Tabular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2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Cashflow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8. Revision ( + Theory)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85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2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C8A3-2136-494E-9A64-6666E47C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Strategy</a:t>
            </a:r>
          </a:p>
        </p:txBody>
      </p:sp>
      <p:graphicFrame>
        <p:nvGraphicFramePr>
          <p:cNvPr id="12" name="Diagram 12">
            <a:extLst>
              <a:ext uri="{FF2B5EF4-FFF2-40B4-BE49-F238E27FC236}">
                <a16:creationId xmlns:a16="http://schemas.microsoft.com/office/drawing/2014/main" id="{72DAC907-4E49-4C0C-94BF-CF0113BF1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297223"/>
              </p:ext>
            </p:extLst>
          </p:nvPr>
        </p:nvGraphicFramePr>
        <p:xfrm>
          <a:off x="2311011" y="2440827"/>
          <a:ext cx="7581302" cy="375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16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B1DF-98EE-4026-BB9E-38623E63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7FF1-19E1-444F-95A7-C88C419F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Before</a:t>
            </a:r>
          </a:p>
          <a:p>
            <a:r>
              <a:rPr lang="en-US" dirty="0"/>
              <a:t>Identify the topic and content to be taught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</a:t>
            </a:r>
          </a:p>
          <a:p>
            <a:r>
              <a:rPr lang="en-US" dirty="0"/>
              <a:t>Teach the content  (usually using exam papers and excel)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8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9382-C866-4532-A561-493CB17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0AB4-2742-4B1E-BD28-3EA1BE0F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Before</a:t>
            </a:r>
          </a:p>
          <a:p>
            <a:r>
              <a:rPr lang="en-US" dirty="0"/>
              <a:t>What do I want them to know, how do I know they know it, is there anything in the question that can trip the students (me) 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During</a:t>
            </a:r>
          </a:p>
          <a:p>
            <a:r>
              <a:rPr lang="en-US" dirty="0"/>
              <a:t>Demonstrate on the board how to complete the different parts of the questions – Try to link into previous questions we have completed</a:t>
            </a:r>
          </a:p>
        </p:txBody>
      </p:sp>
    </p:spTree>
    <p:extLst>
      <p:ext uri="{BB962C8B-B14F-4D97-AF65-F5344CB8AC3E}">
        <p14:creationId xmlns:p14="http://schemas.microsoft.com/office/powerpoint/2010/main" val="225258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A4A7-78A6-41BD-A1BF-A01411C1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B3D3F-C2BB-4A9D-82EF-19DF42FD5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Before</a:t>
            </a:r>
          </a:p>
          <a:p>
            <a:r>
              <a:rPr lang="en-US" dirty="0"/>
              <a:t>Identify a bank of questions for the topic (exam papers, DEB, Exam Craft)</a:t>
            </a:r>
          </a:p>
          <a:p>
            <a:pPr>
              <a:buSzPct val="114999"/>
            </a:pPr>
            <a:r>
              <a:rPr lang="en-US"/>
              <a:t>And Complete the questions in Excel (Time permitting)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</a:t>
            </a:r>
          </a:p>
          <a:p>
            <a:r>
              <a:rPr lang="en-US" dirty="0"/>
              <a:t>Give the booklet of questions  to the students</a:t>
            </a:r>
          </a:p>
          <a:p>
            <a:pPr>
              <a:buSzPct val="114999"/>
            </a:pPr>
            <a:r>
              <a:rPr lang="en-US"/>
              <a:t>Use the Excel spreadsheet to teach the topic</a:t>
            </a:r>
          </a:p>
          <a:p>
            <a:r>
              <a:rPr lang="en-US" dirty="0"/>
              <a:t>Try to have a question with the same workings for homework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3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C107-8BF4-4737-B5DE-4A5EE47F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B3BD-010B-4E0C-B405-C8D26FDF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Before</a:t>
            </a:r>
          </a:p>
          <a:p>
            <a:r>
              <a:rPr lang="en-US" dirty="0"/>
              <a:t>Identify the questions that the students will answer in class </a:t>
            </a:r>
          </a:p>
          <a:p>
            <a:r>
              <a:rPr lang="en-US" dirty="0"/>
              <a:t>Will it be similar or challenging (Depends on previous day's work)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</a:t>
            </a:r>
          </a:p>
          <a:p>
            <a:r>
              <a:rPr lang="en-US" dirty="0"/>
              <a:t>Conferencing with students answering any questions</a:t>
            </a:r>
          </a:p>
          <a:p>
            <a:r>
              <a:rPr lang="en-US"/>
              <a:t>Solution to question on the board</a:t>
            </a:r>
          </a:p>
          <a:p>
            <a:r>
              <a:rPr lang="en-US" dirty="0"/>
              <a:t>One to one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9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0255-BD7E-461A-90C4-61AC67F2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CB3FD-64CA-402A-8F84-CAD9A66F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Before</a:t>
            </a:r>
          </a:p>
          <a:p>
            <a:pPr marL="342900" indent="-342900"/>
            <a:r>
              <a:rPr lang="en-US" dirty="0">
                <a:ea typeface="+mj-lt"/>
                <a:cs typeface="+mj-lt"/>
              </a:rPr>
              <a:t>Up-load the answer to class website</a:t>
            </a:r>
          </a:p>
          <a:p>
            <a:pPr marL="342900" indent="-342900"/>
            <a:r>
              <a:rPr lang="en-US" dirty="0">
                <a:ea typeface="+mj-lt"/>
                <a:cs typeface="+mj-lt"/>
              </a:rPr>
              <a:t>Students use this for the flipped classroom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During</a:t>
            </a:r>
          </a:p>
          <a:p>
            <a:r>
              <a:rPr lang="en-US" dirty="0"/>
              <a:t>Looking at work</a:t>
            </a:r>
          </a:p>
          <a:p>
            <a:r>
              <a:rPr lang="en-US" dirty="0"/>
              <a:t>Answering questions</a:t>
            </a:r>
          </a:p>
          <a:p>
            <a:r>
              <a:rPr lang="en-US" dirty="0"/>
              <a:t>Getting feedback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6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F614-D08A-56EA-4604-D3F7476D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–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55D7-D878-75EA-AD99-CA245805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 Weeks prior students learn the layout (</a:t>
            </a:r>
            <a:r>
              <a:rPr lang="en-US" dirty="0" err="1"/>
              <a:t>Familiarise</a:t>
            </a:r>
            <a:r>
              <a:rPr lang="en-US" dirty="0"/>
              <a:t>)</a:t>
            </a:r>
          </a:p>
          <a:p>
            <a:pPr marL="0" indent="0">
              <a:buSzPct val="114999"/>
              <a:buNone/>
            </a:pPr>
            <a:r>
              <a:rPr lang="en-US" dirty="0"/>
              <a:t>Statements are </a:t>
            </a:r>
            <a:r>
              <a:rPr lang="en-US" dirty="0" err="1"/>
              <a:t>colour</a:t>
            </a:r>
            <a:r>
              <a:rPr lang="en-US" dirty="0"/>
              <a:t> coordinated to assist learning</a:t>
            </a:r>
          </a:p>
          <a:p>
            <a:pPr marL="0" indent="0">
              <a:buSzPct val="114999"/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18B8F1-3697-0666-808C-E38A4C424911}"/>
              </a:ext>
            </a:extLst>
          </p:cNvPr>
          <p:cNvSpPr/>
          <p:nvPr/>
        </p:nvSpPr>
        <p:spPr>
          <a:xfrm>
            <a:off x="1301573" y="4217922"/>
            <a:ext cx="2300377" cy="9920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Soletrader</a:t>
            </a:r>
            <a:endParaRPr lang="en-US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46B8DB-249B-B551-A122-FDA3E34C6E26}"/>
              </a:ext>
            </a:extLst>
          </p:cNvPr>
          <p:cNvSpPr/>
          <p:nvPr/>
        </p:nvSpPr>
        <p:spPr>
          <a:xfrm>
            <a:off x="4651497" y="4217921"/>
            <a:ext cx="2300377" cy="9920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61E37D-46DE-68EE-AC2D-DC42D51739FF}"/>
              </a:ext>
            </a:extLst>
          </p:cNvPr>
          <p:cNvSpPr/>
          <p:nvPr/>
        </p:nvSpPr>
        <p:spPr>
          <a:xfrm>
            <a:off x="7900780" y="4217922"/>
            <a:ext cx="2300377" cy="9920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Manufacture and Company</a:t>
            </a:r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4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D3BD-7DF7-F1F4-393D-3C6BBE4B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–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D2C6-8E26-33B5-5BA1-2D9CCF39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class working through the trail balance</a:t>
            </a:r>
          </a:p>
          <a:p>
            <a:pPr marL="457200" indent="-457200">
              <a:buAutoNum type="arabicPeriod"/>
            </a:pPr>
            <a:r>
              <a:rPr lang="en-US" dirty="0"/>
              <a:t>Explain where it can from 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Identify the main types of </a:t>
            </a:r>
          </a:p>
          <a:p>
            <a:pPr marL="914400" lvl="1" indent="-457200">
              <a:buSzPct val="114999"/>
              <a:buFont typeface="Courier New"/>
              <a:buChar char="o"/>
            </a:pPr>
            <a:r>
              <a:rPr lang="en-US" dirty="0"/>
              <a:t>Income (P &amp; L) (Sales)</a:t>
            </a:r>
          </a:p>
          <a:p>
            <a:pPr marL="914400" lvl="1" indent="-457200">
              <a:buSzPct val="114999"/>
              <a:buFont typeface="Courier New"/>
              <a:buChar char="o"/>
            </a:pPr>
            <a:r>
              <a:rPr lang="en-US" dirty="0"/>
              <a:t>Expense (P &amp; L) (Purchases)</a:t>
            </a:r>
          </a:p>
          <a:p>
            <a:pPr marL="914400" lvl="1" indent="-457200">
              <a:buSzPct val="114999"/>
              <a:buFont typeface="Courier New"/>
              <a:buChar char="o"/>
            </a:pPr>
            <a:r>
              <a:rPr lang="en-US" dirty="0"/>
              <a:t>Asset (B/S) (Debtors)</a:t>
            </a:r>
          </a:p>
          <a:p>
            <a:pPr marL="914400" lvl="1" indent="-457200">
              <a:buSzPct val="114999"/>
              <a:buFont typeface="Courier New"/>
              <a:buChar char="o"/>
            </a:pPr>
            <a:r>
              <a:rPr lang="en-US" dirty="0"/>
              <a:t>Liability (B/S) (Creditors)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62FA76-235E-77F4-0A73-2C69EA3BB14E}"/>
              </a:ext>
            </a:extLst>
          </p:cNvPr>
          <p:cNvSpPr/>
          <p:nvPr/>
        </p:nvSpPr>
        <p:spPr>
          <a:xfrm>
            <a:off x="8547762" y="3427167"/>
            <a:ext cx="2300377" cy="9920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Profit and Loss</a:t>
            </a:r>
          </a:p>
        </p:txBody>
      </p:sp>
    </p:spTree>
    <p:extLst>
      <p:ext uri="{BB962C8B-B14F-4D97-AF65-F5344CB8AC3E}">
        <p14:creationId xmlns:p14="http://schemas.microsoft.com/office/powerpoint/2010/main" val="240309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43DA3-50E1-13D9-695F-9755F6D1F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385E-FA2F-47D8-4C1E-7670162D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-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70CB3-3790-CEBE-16DA-6EE13DE9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Select Past Exam Paper Question</a:t>
            </a:r>
            <a:endParaRPr lang="en-US"/>
          </a:p>
          <a:p>
            <a:pPr marL="457200" indent="-457200">
              <a:buSzPct val="114999"/>
              <a:buAutoNum type="arabicPeriod"/>
            </a:pPr>
            <a:r>
              <a:rPr lang="en-US" dirty="0">
                <a:ea typeface="+mn-lt"/>
                <a:cs typeface="+mn-lt"/>
              </a:rPr>
              <a:t>Students will receive 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Past Exam Question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Step by Step Booklet (for first 2 question)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Traffic Light Assessment Sheet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Access to Tutorial Videos and Adjustment Cards</a:t>
            </a:r>
          </a:p>
          <a:p>
            <a:pPr marL="457200" indent="-457200">
              <a:buSzPct val="114999"/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FEB1D-9834-E438-2565-55825762C8B0}"/>
              </a:ext>
            </a:extLst>
          </p:cNvPr>
          <p:cNvSpPr/>
          <p:nvPr/>
        </p:nvSpPr>
        <p:spPr>
          <a:xfrm>
            <a:off x="9151611" y="2722676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By Step Booklet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8750BE-7870-3725-459B-9FC3558E57EB}"/>
              </a:ext>
            </a:extLst>
          </p:cNvPr>
          <p:cNvSpPr/>
          <p:nvPr/>
        </p:nvSpPr>
        <p:spPr>
          <a:xfrm>
            <a:off x="7095649" y="3757845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Traffic Light  Assessment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D155BB-2519-B499-D460-32EFDED3C541}"/>
              </a:ext>
            </a:extLst>
          </p:cNvPr>
          <p:cNvSpPr/>
          <p:nvPr/>
        </p:nvSpPr>
        <p:spPr>
          <a:xfrm>
            <a:off x="9151611" y="3757847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Tutorial Videos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DACDFF-2F2B-C7F4-6973-35B54AE0E03C}"/>
              </a:ext>
            </a:extLst>
          </p:cNvPr>
          <p:cNvSpPr/>
          <p:nvPr/>
        </p:nvSpPr>
        <p:spPr>
          <a:xfrm>
            <a:off x="8389611" y="4908034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Adjustment Cards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43C3A7-4CF0-9AC4-371F-3F021AD5C97A}"/>
              </a:ext>
            </a:extLst>
          </p:cNvPr>
          <p:cNvSpPr/>
          <p:nvPr/>
        </p:nvSpPr>
        <p:spPr>
          <a:xfrm>
            <a:off x="7095648" y="2722676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 Exam Questions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'&quot;First rule—what happens in accounting stays in accounting.&quot; - New Yorker  Cartoon' Premium Giclee Print - Tom Cheney | Art.com">
            <a:extLst>
              <a:ext uri="{FF2B5EF4-FFF2-40B4-BE49-F238E27FC236}">
                <a16:creationId xmlns:a16="http://schemas.microsoft.com/office/drawing/2014/main" id="{49C06A99-B25B-7CB3-3376-732C4251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4" t="19213" r="15608" b="18425"/>
          <a:stretch/>
        </p:blipFill>
        <p:spPr>
          <a:xfrm>
            <a:off x="272" y="122570"/>
            <a:ext cx="12195926" cy="68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884A-859B-CCB8-C153-6AC9DD13D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50EC-3D5D-D588-75D0-48808C35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–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0897-3994-668A-753A-7D8C2B740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75BB0B-26FC-3734-21C0-2D62906F0D67}"/>
              </a:ext>
            </a:extLst>
          </p:cNvPr>
          <p:cNvSpPr/>
          <p:nvPr/>
        </p:nvSpPr>
        <p:spPr>
          <a:xfrm>
            <a:off x="2207347" y="2967091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Sole trader</a:t>
            </a:r>
            <a:endParaRPr lang="en-US" dirty="0" err="1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CFB615-B416-04E8-C33A-428C46975D87}"/>
              </a:ext>
            </a:extLst>
          </p:cNvPr>
          <p:cNvSpPr/>
          <p:nvPr/>
        </p:nvSpPr>
        <p:spPr>
          <a:xfrm>
            <a:off x="5399118" y="2967089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</a:t>
            </a:r>
            <a:endParaRPr lang="en-US" dirty="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9CD83F-3C97-0525-5955-DE985850BFB0}"/>
              </a:ext>
            </a:extLst>
          </p:cNvPr>
          <p:cNvSpPr/>
          <p:nvPr/>
        </p:nvSpPr>
        <p:spPr>
          <a:xfrm>
            <a:off x="8547759" y="2967088"/>
            <a:ext cx="1782792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Company and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7650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2A94-1E6E-02B3-734E-0A872FCE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– Question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A2A2E-BE14-4169-6BE7-AAA93CA9AF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Closing Stock</a:t>
            </a:r>
            <a:endParaRPr lang="en-US"/>
          </a:p>
          <a:p>
            <a:pPr marL="914400" lvl="1" indent="-457200">
              <a:buSzPct val="114999"/>
            </a:pPr>
            <a:r>
              <a:rPr lang="en-US" sz="1600" dirty="0"/>
              <a:t>NRV and % of costs</a:t>
            </a:r>
            <a:endParaRPr lang="en-US"/>
          </a:p>
          <a:p>
            <a:pPr marL="0" indent="0">
              <a:buSzPct val="114999"/>
              <a:buNone/>
            </a:pPr>
            <a:r>
              <a:rPr lang="en-US" dirty="0"/>
              <a:t>Sale or Return </a:t>
            </a:r>
          </a:p>
          <a:p>
            <a:pPr marL="914400" lvl="1" indent="-457200">
              <a:buSzPct val="114999"/>
            </a:pPr>
            <a:r>
              <a:rPr lang="en-US" dirty="0"/>
              <a:t>Sales and Purchases</a:t>
            </a:r>
          </a:p>
          <a:p>
            <a:pPr marL="0" indent="0">
              <a:buSzPct val="114999"/>
              <a:buNone/>
            </a:pPr>
            <a:r>
              <a:rPr lang="en-US" dirty="0"/>
              <a:t>Depreciation</a:t>
            </a:r>
          </a:p>
          <a:p>
            <a:pPr marL="914400" lvl="1" indent="-457200">
              <a:buSzPct val="114999"/>
            </a:pPr>
            <a:r>
              <a:rPr lang="en-US" dirty="0"/>
              <a:t>Straight line and Scrap Value</a:t>
            </a:r>
          </a:p>
          <a:p>
            <a:pPr marL="457200" indent="-457200">
              <a:buSzPct val="114999"/>
              <a:buAutoNum type="arabicPeriod"/>
            </a:pPr>
            <a:endParaRPr lang="en-US" dirty="0"/>
          </a:p>
          <a:p>
            <a:pPr marL="457200" lvl="1" indent="0">
              <a:buSzPct val="114999"/>
              <a:buNone/>
            </a:pPr>
            <a:endParaRPr lang="en-US" dirty="0"/>
          </a:p>
          <a:p>
            <a:pPr marL="514350" lvl="1" indent="-457200">
              <a:buSzPct val="114999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F7AB4B-45FC-9BAC-57C9-8DB7E3D8A3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Adjusted Debtors Figure</a:t>
            </a:r>
          </a:p>
          <a:p>
            <a:pPr marL="914400" lvl="1" indent="-457200">
              <a:buSzPct val="114999"/>
            </a:pPr>
            <a:r>
              <a:rPr lang="en-US" dirty="0"/>
              <a:t>Provision for bad debt</a:t>
            </a:r>
          </a:p>
          <a:p>
            <a:pPr marL="0" indent="0">
              <a:buNone/>
            </a:pPr>
            <a:r>
              <a:rPr lang="en-US" dirty="0"/>
              <a:t>Bad debt </a:t>
            </a:r>
          </a:p>
          <a:p>
            <a:pPr marL="914400" lvl="1" indent="-457200">
              <a:buSzPct val="114999"/>
            </a:pPr>
            <a:r>
              <a:rPr lang="en-US" dirty="0"/>
              <a:t>Bankrupt</a:t>
            </a:r>
          </a:p>
          <a:p>
            <a:pPr marL="914400" lvl="1" indent="-457200">
              <a:buSzPct val="114999"/>
            </a:pPr>
            <a:r>
              <a:rPr lang="en-US" dirty="0"/>
              <a:t>Recovered</a:t>
            </a:r>
          </a:p>
          <a:p>
            <a:pPr marL="0" indent="0">
              <a:buNone/>
            </a:pPr>
            <a:r>
              <a:rPr lang="en-US" dirty="0"/>
              <a:t>Store Destroyed / New Build</a:t>
            </a:r>
            <a:endParaRPr lang="en-US"/>
          </a:p>
          <a:p>
            <a:pPr marL="0" indent="0">
              <a:buNone/>
            </a:pPr>
            <a:r>
              <a:rPr lang="en-US" dirty="0"/>
              <a:t>VAT</a:t>
            </a:r>
          </a:p>
          <a:p>
            <a:pPr marL="0" indent="0">
              <a:buNone/>
            </a:pPr>
            <a:r>
              <a:rPr lang="en-US" dirty="0"/>
              <a:t>Suspense</a:t>
            </a:r>
          </a:p>
          <a:p>
            <a:pPr marL="0" indent="0">
              <a:buSzPct val="114999"/>
              <a:buNone/>
            </a:pPr>
            <a:endParaRPr lang="en-US" dirty="0"/>
          </a:p>
          <a:p>
            <a:pPr marL="457200" lvl="1" indent="0">
              <a:buSzPct val="114999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3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6DEEF-A5DE-20D3-0C65-57BB54859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695C-915C-91FF-B6FE-F49683DA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– Question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F3FA23-D244-E587-E4A7-6C190F5BE7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Bank Statement</a:t>
            </a:r>
          </a:p>
          <a:p>
            <a:pPr marL="0" indent="0">
              <a:buNone/>
            </a:pPr>
            <a:r>
              <a:rPr lang="en-US" dirty="0"/>
              <a:t>Mortgage Interest</a:t>
            </a:r>
          </a:p>
          <a:p>
            <a:pPr marL="0" indent="0">
              <a:buNone/>
            </a:pPr>
            <a:r>
              <a:rPr lang="en-US" dirty="0"/>
              <a:t>Debenture Interest</a:t>
            </a:r>
          </a:p>
          <a:p>
            <a:pPr marL="0" indent="0">
              <a:buNone/>
            </a:pPr>
            <a:r>
              <a:rPr lang="en-US" dirty="0"/>
              <a:t>Patents Incorporated</a:t>
            </a:r>
          </a:p>
          <a:p>
            <a:pPr marL="0" indent="0">
              <a:buNone/>
            </a:pPr>
            <a:r>
              <a:rPr lang="en-US" dirty="0"/>
              <a:t>Creditors paid with equipment</a:t>
            </a:r>
          </a:p>
          <a:p>
            <a:pPr marL="457200" indent="-457200">
              <a:buSzPct val="114999"/>
              <a:buAutoNum type="arabicPeriod"/>
            </a:pPr>
            <a:endParaRPr lang="en-US" dirty="0"/>
          </a:p>
          <a:p>
            <a:pPr marL="457200" lvl="1" indent="0">
              <a:buSzPct val="114999"/>
              <a:buNone/>
            </a:pPr>
            <a:endParaRPr lang="en-US" dirty="0"/>
          </a:p>
          <a:p>
            <a:pPr marL="514350" lvl="1" indent="-457200">
              <a:buSzPct val="114999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8D7A66-0130-F4FB-0BA3-77382C40BB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Goods in transit</a:t>
            </a:r>
          </a:p>
          <a:p>
            <a:pPr marL="0" indent="0">
              <a:buNone/>
            </a:pPr>
            <a:r>
              <a:rPr lang="en-US"/>
              <a:t>Revaluation Reserve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SzPct val="114999"/>
              <a:buNone/>
            </a:pPr>
            <a:endParaRPr lang="en-US" dirty="0"/>
          </a:p>
          <a:p>
            <a:pPr marL="457200" lvl="1" indent="0">
              <a:buSzPct val="114999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4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7F09-6C70-657D-7DD0-4E36B6D82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8D15-0A6B-70CD-A095-1629FA77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- Question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E0AC-C00A-B4C4-FC97-01A3A5B48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Select past exam paper question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>
                <a:ea typeface="+mn-lt"/>
                <a:cs typeface="+mn-lt"/>
              </a:rPr>
              <a:t>Students will receive 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Past exam question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Ratio formulas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Ratio analysis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Comment templates</a:t>
            </a:r>
          </a:p>
          <a:p>
            <a:pPr marL="914400" lvl="1">
              <a:buSzPct val="114999"/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Self-assessment resources</a:t>
            </a:r>
          </a:p>
          <a:p>
            <a:pPr marL="457200" indent="-457200">
              <a:buSzPct val="114999"/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534488-FA06-5AB5-657D-44B9ABB988C6}"/>
              </a:ext>
            </a:extLst>
          </p:cNvPr>
          <p:cNvSpPr/>
          <p:nvPr/>
        </p:nvSpPr>
        <p:spPr>
          <a:xfrm>
            <a:off x="9151611" y="2722676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Ratio Formulas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D12AEC-EF1A-0994-9E24-B7CA61F18422}"/>
              </a:ext>
            </a:extLst>
          </p:cNvPr>
          <p:cNvSpPr/>
          <p:nvPr/>
        </p:nvSpPr>
        <p:spPr>
          <a:xfrm>
            <a:off x="7095649" y="3757845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Ratio Analysis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79D660-E580-0563-A375-454DDB07650A}"/>
              </a:ext>
            </a:extLst>
          </p:cNvPr>
          <p:cNvSpPr/>
          <p:nvPr/>
        </p:nvSpPr>
        <p:spPr>
          <a:xfrm>
            <a:off x="9151611" y="3757847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4"/>
              </a:rPr>
              <a:t>Comment</a:t>
            </a:r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Templates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263465-729F-B93F-0824-4CDB592BF56F}"/>
              </a:ext>
            </a:extLst>
          </p:cNvPr>
          <p:cNvSpPr/>
          <p:nvPr/>
        </p:nvSpPr>
        <p:spPr>
          <a:xfrm>
            <a:off x="8389611" y="4908034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Self-Assessment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8BF1C0-0339-4F7B-C5F0-3BB7B30AD807}"/>
              </a:ext>
            </a:extLst>
          </p:cNvPr>
          <p:cNvSpPr/>
          <p:nvPr/>
        </p:nvSpPr>
        <p:spPr>
          <a:xfrm>
            <a:off x="7095648" y="2722676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 Exam Questions</a:t>
            </a:r>
            <a:endParaRPr lang="en-US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625092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CB4B-F86E-AAC0-139A-C9F86744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– 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B00C5-EE30-80F4-2D1B-2DD0A6C4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marks given for the formula (but a good for the student to include it)</a:t>
            </a:r>
          </a:p>
          <a:p>
            <a:pPr>
              <a:buSzPct val="114999"/>
            </a:pPr>
            <a:r>
              <a:rPr lang="en-US" dirty="0"/>
              <a:t>Must have 7 headings </a:t>
            </a:r>
          </a:p>
          <a:p>
            <a:pPr>
              <a:buSzPct val="114999"/>
            </a:pPr>
            <a:r>
              <a:rPr lang="en-US" dirty="0"/>
              <a:t>Include important phrases (These change each year)</a:t>
            </a:r>
          </a:p>
          <a:p>
            <a:pPr>
              <a:buSzPct val="114999"/>
            </a:pPr>
            <a:r>
              <a:rPr lang="en-US" dirty="0"/>
              <a:t>Use words such as</a:t>
            </a:r>
          </a:p>
          <a:p>
            <a:pPr lvl="1" indent="-457200">
              <a:buSzPct val="114999"/>
              <a:buFont typeface="Courier New"/>
              <a:buChar char="o"/>
            </a:pPr>
            <a:r>
              <a:rPr lang="en-US" dirty="0"/>
              <a:t>Improved / Disimproved (Instead of Increase / decrease)</a:t>
            </a:r>
          </a:p>
          <a:p>
            <a:pPr lvl="1" indent="-457200">
              <a:buSzPct val="114999"/>
              <a:buFont typeface="Courier New"/>
              <a:buChar char="o"/>
            </a:pPr>
            <a:r>
              <a:rPr lang="en-US" dirty="0"/>
              <a:t>Positive / Negative trend (Healthy / unhealthy)</a:t>
            </a:r>
          </a:p>
          <a:p>
            <a:pPr lvl="1" indent="-457200">
              <a:buSzPct val="114999"/>
              <a:buFont typeface="Courier New"/>
              <a:buChar char="o"/>
            </a:pPr>
            <a:r>
              <a:rPr lang="en-US" dirty="0"/>
              <a:t>Satisfied / Dissatisfied (Happy / unhappy)</a:t>
            </a:r>
          </a:p>
        </p:txBody>
      </p:sp>
    </p:spTree>
    <p:extLst>
      <p:ext uri="{BB962C8B-B14F-4D97-AF65-F5344CB8AC3E}">
        <p14:creationId xmlns:p14="http://schemas.microsoft.com/office/powerpoint/2010/main" val="292722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46E5-861A-A7CC-8497-2D8104A8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477A-F8DA-1DD4-63C4-2DB431C0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- Suspense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3D73-F575-19FB-5DC6-9F101124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Select past exam paper question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>
                <a:ea typeface="+mn-lt"/>
                <a:cs typeface="+mn-lt"/>
              </a:rPr>
              <a:t>Students will receive </a:t>
            </a:r>
          </a:p>
          <a:p>
            <a:pPr marL="914400" lvl="1">
              <a:buSzPct val="114999"/>
              <a:buFont typeface="Courier New,monospace"/>
              <a:buChar char="o"/>
            </a:pPr>
            <a:r>
              <a:rPr lang="en-US" dirty="0">
                <a:ea typeface="+mn-lt"/>
                <a:cs typeface="+mn-lt"/>
              </a:rPr>
              <a:t>Past Exam Question</a:t>
            </a:r>
          </a:p>
          <a:p>
            <a:pPr marL="914400" lvl="1">
              <a:buSzPct val="114999"/>
              <a:buFont typeface="Courier New,monospace"/>
              <a:buChar char="o"/>
            </a:pPr>
            <a:r>
              <a:rPr lang="en-US" dirty="0">
                <a:ea typeface="+mn-lt"/>
                <a:cs typeface="+mn-lt"/>
              </a:rPr>
              <a:t>Chapter notes</a:t>
            </a:r>
          </a:p>
          <a:p>
            <a:pPr marL="914400" lvl="1">
              <a:buSzPct val="114999"/>
              <a:buFont typeface="Courier New,monospace"/>
              <a:buChar char="o"/>
            </a:pPr>
            <a:r>
              <a:rPr lang="en-US" dirty="0">
                <a:ea typeface="+mn-lt"/>
                <a:cs typeface="+mn-lt"/>
              </a:rPr>
              <a:t>Step by Step Booklet (for first 2 question)</a:t>
            </a:r>
          </a:p>
          <a:p>
            <a:pPr marL="914400" lvl="1">
              <a:buSzPct val="114999"/>
              <a:buFont typeface="Courier New,monospace"/>
              <a:buChar char="o"/>
            </a:pPr>
            <a:r>
              <a:rPr lang="en-US" dirty="0">
                <a:ea typeface="+mn-lt"/>
                <a:cs typeface="+mn-lt"/>
              </a:rPr>
              <a:t>Checklist</a:t>
            </a:r>
          </a:p>
          <a:p>
            <a:pPr marL="914400" lvl="1">
              <a:buSzPct val="114999"/>
              <a:buFont typeface="Courier New,monospace"/>
              <a:buChar char="o"/>
            </a:pPr>
            <a:r>
              <a:rPr lang="en-US" dirty="0">
                <a:ea typeface="+mn-lt"/>
                <a:cs typeface="+mn-lt"/>
              </a:rPr>
              <a:t>Access to Tutorial Videos (Mainly Mock DEB)</a:t>
            </a:r>
            <a:endParaRPr lang="en-US" dirty="0"/>
          </a:p>
          <a:p>
            <a:pPr marL="457200" indent="-457200">
              <a:buSzPct val="114999"/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5D9CA7-8259-DC4A-3368-50B6CA735919}"/>
              </a:ext>
            </a:extLst>
          </p:cNvPr>
          <p:cNvSpPr/>
          <p:nvPr/>
        </p:nvSpPr>
        <p:spPr>
          <a:xfrm>
            <a:off x="9151611" y="2722676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Notes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27DBCC-2DBB-3BB7-1EA9-F2A957375CC7}"/>
              </a:ext>
            </a:extLst>
          </p:cNvPr>
          <p:cNvSpPr/>
          <p:nvPr/>
        </p:nvSpPr>
        <p:spPr>
          <a:xfrm>
            <a:off x="7095649" y="3757845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by Step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248C8B-BF37-9175-C6EE-67B4D4748D2A}"/>
              </a:ext>
            </a:extLst>
          </p:cNvPr>
          <p:cNvSpPr/>
          <p:nvPr/>
        </p:nvSpPr>
        <p:spPr>
          <a:xfrm>
            <a:off x="9151611" y="3757847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Checklist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D9574A-275D-81EE-0A43-C9796C354C0C}"/>
              </a:ext>
            </a:extLst>
          </p:cNvPr>
          <p:cNvSpPr/>
          <p:nvPr/>
        </p:nvSpPr>
        <p:spPr>
          <a:xfrm>
            <a:off x="8389611" y="4908034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Tutorial Videos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2D0D4E-A382-FB8E-5DA3-B4424E5F06EB}"/>
              </a:ext>
            </a:extLst>
          </p:cNvPr>
          <p:cNvSpPr/>
          <p:nvPr/>
        </p:nvSpPr>
        <p:spPr>
          <a:xfrm>
            <a:off x="7095648" y="2722676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 Exam Questions</a:t>
            </a:r>
            <a:endParaRPr lang="en-US" dirty="0">
              <a:solidFill>
                <a:schemeClr val="tx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957208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CA88-13F5-97E5-78D2-FD105DE3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- Suspense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6E33-D743-AC30-06F9-E4FEA4D69B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What accounts are needed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Are they an income, expense, asset or liability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Is the account increasing or decreasing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Does the figure go on the debit or credit side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56CBD-3CA0-0DBD-673B-C7B77D54E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Cheat sheet is the trial balance form question 1</a:t>
            </a:r>
          </a:p>
          <a:p>
            <a:pPr>
              <a:buSzPct val="114999"/>
            </a:pPr>
            <a:r>
              <a:rPr lang="en-US" dirty="0"/>
              <a:t>Sales – Income</a:t>
            </a:r>
          </a:p>
          <a:p>
            <a:pPr>
              <a:buSzPct val="114999"/>
            </a:pPr>
            <a:r>
              <a:rPr lang="en-US" dirty="0"/>
              <a:t>Purchases – expense</a:t>
            </a:r>
          </a:p>
          <a:p>
            <a:pPr>
              <a:buSzPct val="114999"/>
            </a:pPr>
            <a:r>
              <a:rPr lang="en-US" dirty="0"/>
              <a:t>Debtors – asset</a:t>
            </a:r>
          </a:p>
          <a:p>
            <a:pPr>
              <a:buSzPct val="114999"/>
            </a:pPr>
            <a:r>
              <a:rPr lang="en-US" dirty="0"/>
              <a:t>Creditors - liability</a:t>
            </a:r>
          </a:p>
        </p:txBody>
      </p:sp>
    </p:spTree>
    <p:extLst>
      <p:ext uri="{BB962C8B-B14F-4D97-AF65-F5344CB8AC3E}">
        <p14:creationId xmlns:p14="http://schemas.microsoft.com/office/powerpoint/2010/main" val="192726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014AE-7353-BEE0-719E-6EE8BBAC2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45E8-DB92-31DC-718B-D8752CE0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D8FFF-6D95-4948-10B9-40E64373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Resources for Suspense, Cashflow, farm accounts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Please incclude your email in the chat ad I will send on my folder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8AF45-6A3F-B550-2FCF-87DEDD315709}"/>
              </a:ext>
            </a:extLst>
          </p:cNvPr>
          <p:cNvSpPr/>
          <p:nvPr/>
        </p:nvSpPr>
        <p:spPr>
          <a:xfrm>
            <a:off x="2638667" y="3786601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Suspense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1E9013-FA15-0170-CEE4-83E9912C428C}"/>
              </a:ext>
            </a:extLst>
          </p:cNvPr>
          <p:cNvSpPr/>
          <p:nvPr/>
        </p:nvSpPr>
        <p:spPr>
          <a:xfrm>
            <a:off x="5298477" y="3786600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Cashflow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EFA063-D57E-E50C-632D-5E5930DF623B}"/>
              </a:ext>
            </a:extLst>
          </p:cNvPr>
          <p:cNvSpPr/>
          <p:nvPr/>
        </p:nvSpPr>
        <p:spPr>
          <a:xfrm>
            <a:off x="7857648" y="3786600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 (WIP)</a:t>
            </a:r>
            <a:endParaRPr lang="en-US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017099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08D92-FCA9-9A04-94E6-611FE971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E448-1B2D-F79C-471D-D0CA9764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3AD0-43F8-9997-C569-68A2D8BE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many points needed for theory?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would give 3 points – full sentences</a:t>
            </a:r>
          </a:p>
        </p:txBody>
      </p:sp>
    </p:spTree>
    <p:extLst>
      <p:ext uri="{BB962C8B-B14F-4D97-AF65-F5344CB8AC3E}">
        <p14:creationId xmlns:p14="http://schemas.microsoft.com/office/powerpoint/2010/main" val="4168083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CAE5D-7A14-B883-0109-6250B1AD5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4ED4-A02A-6A8A-F58C-067D08DD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D638D-99F2-8D09-666B-8360D46A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Advise around Q1, Q5 and the management accounting side of course for a teacher's first time teaching it.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/>
              <a:t>Please incclude your email in the chat ad I will send on my folder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D34829-B235-9F83-2314-ACE43D842A08}"/>
              </a:ext>
            </a:extLst>
          </p:cNvPr>
          <p:cNvSpPr/>
          <p:nvPr/>
        </p:nvSpPr>
        <p:spPr>
          <a:xfrm>
            <a:off x="2667422" y="3872865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Question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306D25-ACF8-4F4D-9BF9-BD761C113CA1}"/>
              </a:ext>
            </a:extLst>
          </p:cNvPr>
          <p:cNvSpPr/>
          <p:nvPr/>
        </p:nvSpPr>
        <p:spPr>
          <a:xfrm>
            <a:off x="5327232" y="3872864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Question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86CDF4-ED87-B4D8-DC71-11F03713D068}"/>
              </a:ext>
            </a:extLst>
          </p:cNvPr>
          <p:cNvSpPr/>
          <p:nvPr/>
        </p:nvSpPr>
        <p:spPr>
          <a:xfrm>
            <a:off x="7886403" y="3872864"/>
            <a:ext cx="1682151" cy="70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Management Accounting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4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B91C5-CB8F-F74C-3CDC-C5424503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412E-4361-DA38-3187-4283A15E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Examination Paper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40B6-C22D-C739-D747-345A516B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75% of the paper is made up of the following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SzPct val="114999"/>
              <a:buAutoNum type="arabicPeriod"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6BDD7B-D0AC-CBCA-CE9F-68705E7D1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48227"/>
              </p:ext>
            </p:extLst>
          </p:nvPr>
        </p:nvGraphicFramePr>
        <p:xfrm>
          <a:off x="1652246" y="3353433"/>
          <a:ext cx="816864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363743023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968304533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901054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Section 1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(120 marks or 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Section 2  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(100 Marks or 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Section 3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(80 Marks 20%)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92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 Trader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24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Company Account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Production Budgets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6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Company and Manufacturing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Flexible Budgets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38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61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8AAE6-DD02-FBD4-D986-2E112E33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F71E-31FF-3A45-A236-03B850FE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AABB-3532-8D71-3753-4E70190ED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Is it only manufacturing, company or sole trader that can come up as a 120-mark question?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/>
              <a:t>Yes</a:t>
            </a:r>
            <a:endParaRPr lang="en-US" b="1" dirty="0"/>
          </a:p>
          <a:p>
            <a:pPr marL="0" indent="0"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How long would you typically spend teaching the management accounting section of course? 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First time around 2 – 3 weeks – as you go over the questions there will be repetition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8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C6B9F-3923-F2DD-9406-96AD806D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3CAC-DDBE-422D-0223-05D0450B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7B1A-3D5C-3F05-3CBB-4E0A958BF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I would be interested in the order in which you cover the topics throughout 5th and 6th year. 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Think this has been answerd – unless there are any extra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29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C2BD6-3DAD-AF19-B612-4F5210C6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054D-1C01-2218-E35F-8774A28C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7642-7257-8D14-5EE6-4C5B1CE3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Do most teachers cover the entire course?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 am not too sure what most teacher do but I know some will just cover 120 marks, some 60 marks and others the full course.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 would complete the whole course but if can be a struggle if you have both ordinary and higher level in the same class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74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C7DB-1AFD-A9FE-A34E-4D9C12E39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16A9-DADB-B7A0-ED3D-46FA5F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4CA5-596D-4554-4542-E0C4D23C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Ty Accounting/ JC accounting topics</a:t>
            </a:r>
            <a:endParaRPr lang="en-US" b="1" dirty="0"/>
          </a:p>
          <a:p>
            <a:pPr marL="0" indent="0">
              <a:buNone/>
            </a:pPr>
            <a:r>
              <a:rPr lang="en-US" u="sng" dirty="0">
                <a:ea typeface="+mn-lt"/>
                <a:cs typeface="+mn-lt"/>
              </a:rPr>
              <a:t>TY </a:t>
            </a:r>
          </a:p>
          <a:p>
            <a:pPr marL="342900" indent="-342900"/>
            <a:r>
              <a:rPr lang="en-US" dirty="0"/>
              <a:t>Try to complete double entry (</a:t>
            </a:r>
            <a:r>
              <a:rPr lang="en-US" dirty="0">
                <a:hlinkClick r:id="rId2"/>
              </a:rPr>
              <a:t>Micheal Gilligan</a:t>
            </a:r>
            <a:r>
              <a:rPr lang="en-US" dirty="0"/>
              <a:t>)</a:t>
            </a:r>
          </a:p>
          <a:p>
            <a:pPr marL="342900" indent="-342900">
              <a:buSzPct val="114999"/>
            </a:pPr>
            <a:r>
              <a:rPr lang="en-US" dirty="0"/>
              <a:t>Management account (Production)</a:t>
            </a:r>
          </a:p>
          <a:p>
            <a:pPr marL="342900" indent="-342900">
              <a:buSzPct val="114999"/>
            </a:pPr>
            <a:r>
              <a:rPr lang="en-US" dirty="0"/>
              <a:t>Tax module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01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5ABEB-21F4-C857-A240-2AC8F6317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49DF-AF58-E040-96EA-8529F272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80A1-AD81-AD4A-2F3C-DDFCE19D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Ty Accounting/ JC accounting topics</a:t>
            </a:r>
            <a:endParaRPr lang="en-US" b="1" dirty="0"/>
          </a:p>
          <a:p>
            <a:pPr marL="0" indent="0">
              <a:buNone/>
            </a:pPr>
            <a:r>
              <a:rPr lang="en-US" u="sng">
                <a:ea typeface="+mn-lt"/>
                <a:cs typeface="+mn-lt"/>
              </a:rPr>
              <a:t>JC </a:t>
            </a:r>
            <a:r>
              <a:rPr lang="en-US" u="sng" dirty="0">
                <a:ea typeface="+mn-lt"/>
                <a:cs typeface="+mn-lt"/>
                <a:hlinkClick r:id="rId2"/>
              </a:rPr>
              <a:t>(mrryanjcb.weebly.com)</a:t>
            </a:r>
          </a:p>
          <a:p>
            <a:pPr marL="342900" indent="-342900"/>
            <a:r>
              <a:rPr lang="en-US" dirty="0"/>
              <a:t>Income statement and statement of financial position (include Trial Balance)</a:t>
            </a:r>
          </a:p>
          <a:p>
            <a:pPr marL="342900" indent="-342900">
              <a:buSzPct val="114999"/>
            </a:pPr>
            <a:r>
              <a:rPr lang="en-US" dirty="0"/>
              <a:t>Not-for-profit </a:t>
            </a:r>
            <a:r>
              <a:rPr lang="en-US" dirty="0" err="1"/>
              <a:t>organisations</a:t>
            </a:r>
            <a:endParaRPr lang="en-US" dirty="0"/>
          </a:p>
          <a:p>
            <a:pPr marL="342900" indent="-342900">
              <a:buSzPct val="114999"/>
            </a:pPr>
            <a:r>
              <a:rPr lang="en-US" dirty="0"/>
              <a:t>ACB (also household – just the analyzed part)</a:t>
            </a:r>
          </a:p>
          <a:p>
            <a:pPr marL="342900" indent="-342900">
              <a:buSzPct val="114999"/>
            </a:pPr>
            <a:r>
              <a:rPr lang="en-US" dirty="0"/>
              <a:t>Double entry</a:t>
            </a:r>
          </a:p>
          <a:p>
            <a:pPr marL="342900" indent="-342900">
              <a:buSzPct val="114999"/>
            </a:pPr>
            <a:r>
              <a:rPr lang="en-US" dirty="0"/>
              <a:t>Complete a wage slip</a:t>
            </a:r>
          </a:p>
          <a:p>
            <a:pPr marL="342900" indent="-342900">
              <a:buSzPct val="114999"/>
            </a:pPr>
            <a:r>
              <a:rPr lang="en-US" dirty="0"/>
              <a:t>Household / Government budget (BOT and BOP)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72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5C0F-4078-0271-CCB7-84391AFFD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F074-25A8-916B-D349-B1A5F2A1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F119B-E26E-9419-D654-497D9587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Approaches, breakdown of what topics to teach to TYs</a:t>
            </a:r>
            <a:endParaRPr lang="en-US" b="1" dirty="0"/>
          </a:p>
          <a:p>
            <a:pPr marL="342900" indent="-342900"/>
            <a:r>
              <a:rPr lang="en-US" dirty="0"/>
              <a:t>8-week modules</a:t>
            </a:r>
          </a:p>
          <a:p>
            <a:pPr marL="0" indent="0">
              <a:buSzPct val="114999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difficult with student being in and out and students who know they will pick Accounting as a subject. </a:t>
            </a:r>
          </a:p>
          <a:p>
            <a:pPr marL="0" indent="0">
              <a:buNone/>
            </a:pPr>
            <a:r>
              <a:rPr lang="en-US" dirty="0"/>
              <a:t>Try bridge the gap between JC and LC but is very challenging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37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9A5D6-293B-A17D-607B-AC2825DB7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D98E-6882-6243-9810-656F2105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4C9E-90F7-65AA-D5C6-93978BA4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Details of marks allocation for question 1. </a:t>
            </a:r>
            <a:r>
              <a:rPr lang="en-US" b="1" err="1">
                <a:ea typeface="+mn-lt"/>
                <a:cs typeface="+mn-lt"/>
              </a:rPr>
              <a:t>ie</a:t>
            </a:r>
            <a:r>
              <a:rPr lang="en-US" b="1" dirty="0">
                <a:ea typeface="+mn-lt"/>
                <a:cs typeface="+mn-lt"/>
              </a:rPr>
              <a:t> if wrong figure transferred into the accounts the breakdown of marks awarded from workshops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Examiners like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Workings close together – Workings then Statement</a:t>
            </a:r>
          </a:p>
          <a:p>
            <a:pPr marL="342900" indent="-342900">
              <a:buSzPct val="114999"/>
            </a:pPr>
            <a:r>
              <a:rPr lang="en-US" dirty="0">
                <a:ea typeface="+mn-lt"/>
                <a:cs typeface="+mn-lt"/>
              </a:rPr>
              <a:t>Good labelled working and where the figures is going (½ marks)</a:t>
            </a:r>
          </a:p>
          <a:p>
            <a:pPr marL="342900" indent="-342900">
              <a:buSzPct val="114999"/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96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E71D8-DE07-D273-E455-0D81BD6A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4899-81CB-BA8D-A4F1-8728DDCC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D661-58EA-058B-36FF-F42FEB1E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Question 5 the breakdown of marks from 2023 paper</a:t>
            </a:r>
            <a:endParaRPr lang="en-US" b="1" dirty="0"/>
          </a:p>
          <a:p>
            <a:pPr marL="342900" indent="-342900">
              <a:buSzPct val="114999"/>
            </a:pPr>
            <a:r>
              <a:rPr lang="en-US">
                <a:ea typeface="+mn-lt"/>
                <a:cs typeface="+mn-lt"/>
              </a:rPr>
              <a:t>2 marks for additional formulas</a:t>
            </a:r>
          </a:p>
          <a:p>
            <a:pPr marL="342900" indent="-342900">
              <a:buSzPct val="114999"/>
            </a:pPr>
            <a:r>
              <a:rPr lang="en-US">
                <a:ea typeface="+mn-lt"/>
                <a:cs typeface="+mn-lt"/>
              </a:rPr>
              <a:t>Remember to give advice (3 marks)</a:t>
            </a:r>
            <a:endParaRPr lang="en-US"/>
          </a:p>
          <a:p>
            <a:pPr marL="342900" indent="-342900">
              <a:buSzPct val="114999"/>
            </a:pPr>
            <a:r>
              <a:rPr lang="en-US">
                <a:ea typeface="+mn-lt"/>
                <a:cs typeface="+mn-lt"/>
              </a:rPr>
              <a:t>Usually </a:t>
            </a:r>
            <a:endParaRPr lang="en-US" dirty="0">
              <a:ea typeface="+mn-lt"/>
              <a:cs typeface="+mn-lt"/>
            </a:endParaRPr>
          </a:p>
          <a:p>
            <a:pPr marL="800100" lvl="1">
              <a:buSzPct val="114999"/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4 @ 7 marks</a:t>
            </a:r>
            <a:endParaRPr lang="en-US" dirty="0">
              <a:ea typeface="+mn-lt"/>
              <a:cs typeface="+mn-lt"/>
            </a:endParaRPr>
          </a:p>
          <a:p>
            <a:pPr marL="800100" lvl="1">
              <a:buSzPct val="114999"/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1 @ 5 marks</a:t>
            </a:r>
            <a:endParaRPr lang="en-US" dirty="0">
              <a:ea typeface="+mn-lt"/>
              <a:cs typeface="+mn-lt"/>
            </a:endParaRPr>
          </a:p>
          <a:p>
            <a:pPr marL="800100" lvl="1">
              <a:buSzPct val="114999"/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1 @ 4 marks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547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5F94D-828A-E087-2E24-F0B287D0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7C88-0E8F-3563-5B34-4262F7B9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2496-3E97-5F99-AAC5-2FE71426A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Approach to teaching Q1, suspense or tabular statements</a:t>
            </a:r>
            <a:endParaRPr lang="en-US" b="1" dirty="0"/>
          </a:p>
          <a:p>
            <a:pPr marL="0" indent="0"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Think this has been answerd – unless there are any extra questions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260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A0D34-70E6-53AF-8C00-1B6F09DF2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8C18-A40A-EBB9-B5DC-62A9242D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8CA-4C19-9C20-9AE9-DCE2A0A64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Scheme of work</a:t>
            </a:r>
            <a:endParaRPr lang="en-US" b="1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Think this has been answerd – unless there are any extra questions</a:t>
            </a:r>
            <a:endParaRPr lang="en-US"/>
          </a:p>
          <a:p>
            <a:pPr marL="342900" indent="-342900"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73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0D36-E659-D33A-DDB7-BE8D32D1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Paper - 2024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C0ED-F437-648E-F798-E7995CA2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has always been as a Question 1 for 120 Marks (30% Marks). There will be two options on the paper in 2024</a:t>
            </a:r>
          </a:p>
          <a:p>
            <a:pPr>
              <a:buSzPct val="114999"/>
            </a:pPr>
            <a:r>
              <a:rPr lang="en-US" dirty="0"/>
              <a:t>55 Mins (No more than an hour)</a:t>
            </a:r>
          </a:p>
          <a:p>
            <a:pPr>
              <a:buSzPct val="114999"/>
            </a:pPr>
            <a:endParaRPr lang="en-US" dirty="0"/>
          </a:p>
          <a:p>
            <a:pPr marL="0" indent="0">
              <a:buSzPct val="114999"/>
              <a:buNone/>
            </a:pPr>
            <a:r>
              <a:rPr lang="en-US" dirty="0"/>
              <a:t>Note – Q1, Q5 and Q8/9 are worth 75% of the marks</a:t>
            </a:r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85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851B9-1478-C714-5196-42A661036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5C4B-4CE9-2E9E-0299-E351D707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8FAF-35C0-5968-6A5C-5FC1C733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How long teachers spend on double entry in first few weeks of 5th?  Question selection to shorten the course.</a:t>
            </a:r>
            <a:endParaRPr lang="en-US" b="1" dirty="0"/>
          </a:p>
          <a:p>
            <a:pPr marL="342900" indent="-342900"/>
            <a:r>
              <a:rPr lang="en-US" dirty="0">
                <a:ea typeface="+mn-lt"/>
                <a:cs typeface="+mn-lt"/>
              </a:rPr>
              <a:t>I know some teachers spend 2-3 weeks </a:t>
            </a:r>
            <a:endParaRPr lang="en-US" b="1" dirty="0">
              <a:ea typeface="+mn-lt"/>
              <a:cs typeface="+mn-lt"/>
            </a:endParaRPr>
          </a:p>
          <a:p>
            <a:pPr marL="342900" indent="-342900">
              <a:buSzPct val="114999"/>
            </a:pPr>
            <a:r>
              <a:rPr lang="en-US" dirty="0">
                <a:ea typeface="+mn-lt"/>
                <a:cs typeface="+mn-lt"/>
              </a:rPr>
              <a:t>For me depends on what is completed in TY</a:t>
            </a:r>
          </a:p>
          <a:p>
            <a:pPr marL="342900" indent="-342900">
              <a:buSzPct val="114999"/>
            </a:pPr>
            <a:r>
              <a:rPr lang="en-US" dirty="0">
                <a:ea typeface="+mn-lt"/>
                <a:cs typeface="+mn-lt"/>
              </a:rPr>
              <a:t>I would link back to this document I give to each topic</a:t>
            </a:r>
          </a:p>
          <a:p>
            <a:pPr marL="342900" indent="-342900">
              <a:buSzPct val="114999"/>
            </a:pPr>
            <a:r>
              <a:rPr lang="en-US" dirty="0">
                <a:ea typeface="+mn-lt"/>
                <a:cs typeface="+mn-lt"/>
              </a:rPr>
              <a:t>I would give the workings in Q1 mixture of T accounts and adding and </a:t>
            </a:r>
            <a:r>
              <a:rPr lang="en-US">
                <a:ea typeface="+mn-lt"/>
                <a:cs typeface="+mn-lt"/>
              </a:rPr>
              <a:t>subtraction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531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C9B06-2043-2DA7-47B7-6ED631DBD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E28E8-0C1B-D5E2-12C2-C5C9673C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teaching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5657-F3BC-A32B-C459-DB55A5C5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Quizlet's (Ratios and adjustment)</a:t>
            </a:r>
          </a:p>
          <a:p>
            <a:pPr marL="457200" indent="-457200">
              <a:buSzPct val="114999"/>
              <a:buAutoNum type="arabicPeriod"/>
            </a:pPr>
            <a:r>
              <a:rPr lang="en-US"/>
              <a:t>Forms </a:t>
            </a:r>
            <a:r>
              <a:rPr lang="en-US" dirty="0">
                <a:hlinkClick r:id="rId2"/>
              </a:rPr>
              <a:t>(Feedback)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Teams chat function for asking questions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2 before me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Peer teaching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Peer work</a:t>
            </a:r>
          </a:p>
          <a:p>
            <a:pPr marL="457200" indent="-457200">
              <a:buSzPct val="114999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62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F714B-69CB-9294-C236-6F966AAC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8720-80B3-FAC3-AB96-669AE40D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C666-F68B-701E-DED1-25784916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>
                <a:hlinkClick r:id="rId2"/>
              </a:rPr>
              <a:t>Scoil net</a:t>
            </a:r>
            <a:endParaRPr lang="en-US" dirty="0"/>
          </a:p>
          <a:p>
            <a:pPr marL="457200" indent="-457200">
              <a:buSzPct val="114999"/>
              <a:buAutoNum type="arabicPeriod"/>
            </a:pPr>
            <a:r>
              <a:rPr lang="en-US" dirty="0">
                <a:hlinkClick r:id="rId3"/>
              </a:rPr>
              <a:t>Micheal Gilligan</a:t>
            </a:r>
            <a:endParaRPr lang="en-US"/>
          </a:p>
          <a:p>
            <a:pPr marL="457200" indent="-457200">
              <a:buSzPct val="114999"/>
              <a:buAutoNum type="arabicPeriod"/>
            </a:pPr>
            <a:r>
              <a:rPr lang="en-US" dirty="0">
                <a:hlinkClick r:id="rId4"/>
              </a:rPr>
              <a:t>Enda Farrell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>
                <a:hlinkClick r:id="rId5"/>
              </a:rPr>
              <a:t>David Walsh</a:t>
            </a:r>
          </a:p>
          <a:p>
            <a:pPr marL="457200" indent="-457200">
              <a:buSzPct val="114999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95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B60A-A8CF-43DF-A9D6-101AFE34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EB59B-398D-DEB5-21E0-50770764F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19FE2-82E6-22F9-6C42-D612D66051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Student Voice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7FB95-2805-06C4-1F0F-66D57493D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Teacher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F6DFC-4BCF-1C97-F89E-32238E98FE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Student Voice</a:t>
            </a:r>
          </a:p>
          <a:p>
            <a:pPr marL="0" indent="0">
              <a:buSzPct val="114999"/>
              <a:buNone/>
            </a:pPr>
            <a:endParaRPr lang="en-US" dirty="0"/>
          </a:p>
        </p:txBody>
      </p:sp>
      <p:pic>
        <p:nvPicPr>
          <p:cNvPr id="7" name="Strategies">
            <a:hlinkClick r:id="" action="ppaction://media"/>
            <a:extLst>
              <a:ext uri="{FF2B5EF4-FFF2-40B4-BE49-F238E27FC236}">
                <a16:creationId xmlns:a16="http://schemas.microsoft.com/office/drawing/2014/main" id="{C077FF4C-3F70-BAD4-B36E-DF91E7CED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5026" y="4285951"/>
            <a:ext cx="730250" cy="730250"/>
          </a:xfrm>
          <a:prstGeom prst="rect">
            <a:avLst/>
          </a:prstGeom>
        </p:spPr>
      </p:pic>
      <p:pic>
        <p:nvPicPr>
          <p:cNvPr id="8" name="Teacher">
            <a:hlinkClick r:id="" action="ppaction://media"/>
            <a:extLst>
              <a:ext uri="{FF2B5EF4-FFF2-40B4-BE49-F238E27FC236}">
                <a16:creationId xmlns:a16="http://schemas.microsoft.com/office/drawing/2014/main" id="{1B6157A3-F3DD-37E4-E1D1-6A8DC35AC9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7215" y="428595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718A-3617-CC92-164D-3940D1BB5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F653-9B1B-ECAC-25D1-439CBCD1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E036-FC6F-2320-974D-916F41ED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/>
              <a:t>Accounting - </a:t>
            </a:r>
            <a:r>
              <a:rPr lang="en-US" dirty="0">
                <a:ea typeface="+mn-lt"/>
                <a:cs typeface="+mn-lt"/>
                <a:hlinkClick r:id="rId2"/>
              </a:rPr>
              <a:t>Welcome to Leaving Cert Accounting (weebly.com)</a:t>
            </a:r>
            <a:endParaRPr lang="en-US" dirty="0"/>
          </a:p>
          <a:p>
            <a:pPr marL="457200" indent="-457200">
              <a:buSzPct val="114999"/>
              <a:buAutoNum type="arabicPeriod"/>
            </a:pPr>
            <a:r>
              <a:rPr lang="en-US"/>
              <a:t>Business - </a:t>
            </a:r>
            <a:r>
              <a:rPr lang="en-US" dirty="0">
                <a:ea typeface="+mn-lt"/>
                <a:cs typeface="+mn-lt"/>
                <a:hlinkClick r:id="rId3"/>
              </a:rPr>
              <a:t>Welcome (weebly.com)</a:t>
            </a:r>
          </a:p>
          <a:p>
            <a:pPr marL="457200" indent="-457200">
              <a:buSzPct val="114999"/>
              <a:buAutoNum type="arabicPeriod"/>
            </a:pPr>
            <a:r>
              <a:rPr lang="en-US"/>
              <a:t>Jnior Cycle - </a:t>
            </a:r>
            <a:r>
              <a:rPr lang="en-US" dirty="0">
                <a:ea typeface="+mn-lt"/>
                <a:cs typeface="+mn-lt"/>
                <a:hlinkClick r:id="rId4"/>
              </a:rPr>
              <a:t>Junior Cycle Business Jason Ryan (weebly.com)</a:t>
            </a:r>
          </a:p>
          <a:p>
            <a:pPr marL="457200" indent="-457200">
              <a:buSzPct val="114999"/>
              <a:buAutoNum type="arabicPeriod"/>
            </a:pPr>
            <a:r>
              <a:rPr lang="en-US"/>
              <a:t>Youtube - </a:t>
            </a:r>
            <a:r>
              <a:rPr lang="en-US" dirty="0">
                <a:ea typeface="+mn-lt"/>
                <a:cs typeface="+mn-lt"/>
                <a:hlinkClick r:id="rId5"/>
              </a:rPr>
              <a:t>Jason Ryan - YouTube</a:t>
            </a:r>
            <a:endParaRPr lang="en-US" dirty="0"/>
          </a:p>
          <a:p>
            <a:pPr marL="457200" indent="-457200">
              <a:buSzPct val="114999"/>
              <a:buAutoNum type="arabicPeriod"/>
            </a:pPr>
            <a:r>
              <a:rPr lang="en-US"/>
              <a:t>X - 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@JasonRyanTeach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114999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083CB-CA3A-FD9A-BB60-853F49B6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99BE-1618-D905-7EF5-C3EBB026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Paper - 2024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7019-A6BE-328E-9262-FD5E52E4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the total marks for the question and multiple it by .4 to give a rough estimate on how long to spend on each question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pPr>
              <a:buSzPct val="114999"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DCEE2E-BC6D-28E5-8CA3-C3D4F105F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8438"/>
              </p:ext>
            </p:extLst>
          </p:nvPr>
        </p:nvGraphicFramePr>
        <p:xfrm>
          <a:off x="3377529" y="3497206"/>
          <a:ext cx="5445760" cy="222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814119356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640404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9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120 Mark Question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Min (24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1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Mark Question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2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Mark Question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1033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 dirty="0"/>
                        <a:t>80 Mark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18419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Total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94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BC345-E09F-74F4-E9DB-A2211473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C1AD-24A0-FB53-9F29-F70EE794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Paper - 2024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BE74-F4E4-96B5-239F-1C62C14E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give an additional 20 minutes that can be share out at the student's discretion</a:t>
            </a:r>
          </a:p>
          <a:p>
            <a:pPr marL="0" indent="0">
              <a:buNone/>
            </a:pPr>
            <a:endParaRPr lang="en-US" dirty="0"/>
          </a:p>
          <a:p>
            <a:pPr>
              <a:buSzPct val="114999"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716BF0-973E-DE18-F137-44A3153A7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52690"/>
              </p:ext>
            </p:extLst>
          </p:nvPr>
        </p:nvGraphicFramePr>
        <p:xfrm>
          <a:off x="1968548" y="3425319"/>
          <a:ext cx="8168640" cy="222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814119356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640404457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8083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9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120 Mark Question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Min (24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+ 7 mins = 55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1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Mark Question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+ 5 min = 45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2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Mark Question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+ 5 min = 45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1033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 dirty="0"/>
                        <a:t>80 Mark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+ 3 min = 35 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18419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Total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14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B6DD-5D67-903D-F015-287FF03B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Posterama"/>
              </a:rPr>
              <a:t>Exam Paper - 2024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7DED-D166-E235-879E-C775DC8F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Two questions from either </a:t>
            </a:r>
          </a:p>
          <a:p>
            <a:pPr marL="457200" indent="-457200">
              <a:buAutoNum type="arabicPeriod"/>
            </a:pPr>
            <a:r>
              <a:rPr lang="en-US" dirty="0"/>
              <a:t>Sole Trader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Company</a:t>
            </a:r>
          </a:p>
          <a:p>
            <a:pPr marL="457200" indent="-457200">
              <a:buSzPct val="114999"/>
              <a:buAutoNum type="arabicPeriod"/>
            </a:pPr>
            <a:r>
              <a:rPr lang="en-US" dirty="0"/>
              <a:t>Manufacturing and Company</a:t>
            </a:r>
          </a:p>
        </p:txBody>
      </p:sp>
    </p:spTree>
    <p:extLst>
      <p:ext uri="{BB962C8B-B14F-4D97-AF65-F5344CB8AC3E}">
        <p14:creationId xmlns:p14="http://schemas.microsoft.com/office/powerpoint/2010/main" val="51933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D534-A3AD-08F4-0C6F-65B7605B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099F10-0E38-8B77-9A96-2939B9952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844363"/>
              </p:ext>
            </p:extLst>
          </p:nvPr>
        </p:nvGraphicFramePr>
        <p:xfrm>
          <a:off x="1295400" y="1939236"/>
          <a:ext cx="9571311" cy="36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437">
                  <a:extLst>
                    <a:ext uri="{9D8B030D-6E8A-4147-A177-3AD203B41FA5}">
                      <a16:colId xmlns:a16="http://schemas.microsoft.com/office/drawing/2014/main" val="1991834582"/>
                    </a:ext>
                  </a:extLst>
                </a:gridCol>
                <a:gridCol w="3190437">
                  <a:extLst>
                    <a:ext uri="{9D8B030D-6E8A-4147-A177-3AD203B41FA5}">
                      <a16:colId xmlns:a16="http://schemas.microsoft.com/office/drawing/2014/main" val="1100372034"/>
                    </a:ext>
                  </a:extLst>
                </a:gridCol>
                <a:gridCol w="3190437">
                  <a:extLst>
                    <a:ext uri="{9D8B030D-6E8A-4147-A177-3AD203B41FA5}">
                      <a16:colId xmlns:a16="http://schemas.microsoft.com/office/drawing/2014/main" val="821519277"/>
                    </a:ext>
                  </a:extLst>
                </a:gridCol>
              </a:tblGrid>
              <a:tr h="402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Sole trader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Company and Manufacturing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341386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r>
                        <a:rPr lang="en-US" sz="1800" dirty="0"/>
                        <a:t>2023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56919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r>
                        <a:rPr lang="en-US" sz="1800" dirty="0"/>
                        <a:t>2021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 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333353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r>
                        <a:rPr lang="en-US" sz="1800" dirty="0"/>
                        <a:t>2020 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91037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r>
                        <a:rPr lang="en-US" sz="18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783056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r>
                        <a:rPr lang="en-US" sz="18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00274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15651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62236"/>
                  </a:ext>
                </a:extLst>
              </a:tr>
              <a:tr h="4020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11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F317-EC86-05ED-0335-6789A57E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343654-A48D-56FF-BA9E-AAC977039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024916"/>
              </p:ext>
            </p:extLst>
          </p:nvPr>
        </p:nvGraphicFramePr>
        <p:xfrm>
          <a:off x="1295400" y="2557463"/>
          <a:ext cx="9601200" cy="222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37367937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72289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5th Year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Disposal of a Fixed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Garamond"/>
                        </a:rPr>
                        <a:t>6. Sole Trader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11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2. Revaluation of a Fixed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7.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8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Club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8. Company 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2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Service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9. Incomplete Records (A and B)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85564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5. Farm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10. Published Accounts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80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99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Organic</vt:lpstr>
      <vt:lpstr>Accounting Resources</vt:lpstr>
      <vt:lpstr>PowerPoint Presentation</vt:lpstr>
      <vt:lpstr>Examination Paper</vt:lpstr>
      <vt:lpstr>Exam Paper - 2024</vt:lpstr>
      <vt:lpstr>Exam Paper - 2024</vt:lpstr>
      <vt:lpstr>Exam Paper - 2024</vt:lpstr>
      <vt:lpstr>Exam Paper - 2024</vt:lpstr>
      <vt:lpstr>Analysis</vt:lpstr>
      <vt:lpstr>Scheme</vt:lpstr>
      <vt:lpstr>Scheme</vt:lpstr>
      <vt:lpstr>Teaching Strategy</vt:lpstr>
      <vt:lpstr>Explain</vt:lpstr>
      <vt:lpstr>Demonstrate</vt:lpstr>
      <vt:lpstr>Together</vt:lpstr>
      <vt:lpstr>Support</vt:lpstr>
      <vt:lpstr>Independent</vt:lpstr>
      <vt:lpstr>Preparation – Question 1</vt:lpstr>
      <vt:lpstr>Preparation – Question 1</vt:lpstr>
      <vt:lpstr>Teaching - Question 1</vt:lpstr>
      <vt:lpstr>Teaching – Question 1</vt:lpstr>
      <vt:lpstr>Teaching – Question 1</vt:lpstr>
      <vt:lpstr>Teaching – Question 1</vt:lpstr>
      <vt:lpstr>Teaching - Question 5</vt:lpstr>
      <vt:lpstr>Teaching – Question 5</vt:lpstr>
      <vt:lpstr>Teaching - Suspense</vt:lpstr>
      <vt:lpstr>Teaching - Suspense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Online Questions</vt:lpstr>
      <vt:lpstr>Resources and teaching strategies</vt:lpstr>
      <vt:lpstr>Additional Resources</vt:lpstr>
      <vt:lpstr>Student Feedback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</dc:title>
  <dc:creator/>
  <cp:lastModifiedBy/>
  <cp:revision>1084</cp:revision>
  <dcterms:created xsi:type="dcterms:W3CDTF">2024-01-04T14:19:26Z</dcterms:created>
  <dcterms:modified xsi:type="dcterms:W3CDTF">2024-01-23T09:38:08Z</dcterms:modified>
</cp:coreProperties>
</file>